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64" r:id="rId5"/>
    <p:sldId id="260" r:id="rId6"/>
    <p:sldId id="259" r:id="rId7"/>
    <p:sldId id="262" r:id="rId8"/>
    <p:sldId id="263" r:id="rId9"/>
    <p:sldId id="265" r:id="rId10"/>
    <p:sldId id="266" r:id="rId11"/>
  </p:sldIdLst>
  <p:sldSz cx="12192000" cy="6858000"/>
  <p:notesSz cx="6889750" cy="100218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17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04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4F60-3B00-4DB4-90A4-67F8107A0900}" type="datetime1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6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12018-AE0B-45B3-8833-1C61B747ADFD}" type="datetime1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30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74D72-DF44-407D-AEE5-0273DD00D922}" type="datetime1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41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E685-1B6F-4D7C-AEF2-C9AD71EC467A}" type="datetime1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3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20BAB-D1DB-4DC1-908A-9B5E73715905}" type="datetime1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54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2DD5A-C337-4F22-BED0-547AFC68CFD6}" type="datetime1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06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FBF-4DB8-447F-A740-22B1B0F7DDD8}" type="datetime1">
              <a:rPr lang="en-US" smtClean="0"/>
              <a:t>12/4/2023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4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2435-B87A-4434-B86A-1406D5D81959}" type="datetime1">
              <a:rPr lang="en-US" smtClean="0"/>
              <a:t>12/4/2023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8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50E0-9242-469C-9FA7-447D7E43FF29}" type="datetime1">
              <a:rPr lang="en-US" smtClean="0"/>
              <a:t>12/4/2023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1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84C1-634B-4D2F-90E1-C39B48114444}" type="datetime1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4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A4FC1-9CCD-4E4B-AB4D-5CAEC19C950B}" type="datetime1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3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FBA78304-8938-479D-8111-AA943458A814}" type="datetime1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87E7843D-FF13-4365-9478-9625B70A2705}" type="slidenum">
              <a:rPr lang="en-US" smtClean="0"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7991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40" r:id="rId4"/>
    <p:sldLayoutId id="2147483741" r:id="rId5"/>
    <p:sldLayoutId id="2147483746" r:id="rId6"/>
    <p:sldLayoutId id="2147483742" r:id="rId7"/>
    <p:sldLayoutId id="2147483743" r:id="rId8"/>
    <p:sldLayoutId id="2147483744" r:id="rId9"/>
    <p:sldLayoutId id="2147483745" r:id="rId10"/>
    <p:sldLayoutId id="2147483747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none" spc="0" baseline="0">
          <a:solidFill>
            <a:schemeClr val="tx1"/>
          </a:solidFill>
          <a:latin typeface="Univers Condensed" panose="020B050602020205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60E52DF2-6802-459B-AC2A-AF976DEB1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A9B4A88-8EDA-E9A2-1433-648E24A77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02184" y="2386295"/>
            <a:ext cx="3730839" cy="3569150"/>
          </a:xfrm>
        </p:spPr>
        <p:txBody>
          <a:bodyPr anchor="b">
            <a:normAutofit/>
          </a:bodyPr>
          <a:lstStyle/>
          <a:p>
            <a:r>
              <a:rPr lang="it-IT" sz="4000" dirty="0"/>
              <a:t>I nuovi profili ATA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38B7074-3797-70F3-EA7A-FA994C266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5300" y="1208146"/>
            <a:ext cx="3137031" cy="979680"/>
          </a:xfrm>
        </p:spPr>
        <p:txBody>
          <a:bodyPr anchor="t">
            <a:normAutofit fontScale="92500" lnSpcReduction="20000"/>
          </a:bodyPr>
          <a:lstStyle/>
          <a:p>
            <a:r>
              <a:rPr lang="it-IT" sz="1700" dirty="0"/>
              <a:t>La certificazione internazionale di alfabetizzazione informatica per gli iscritti alla FLC CGIL</a:t>
            </a:r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768865FD-64A2-C9F3-EA81-2EB7F7CDB0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460" r="7429" b="2"/>
          <a:stretch/>
        </p:blipFill>
        <p:spPr>
          <a:xfrm>
            <a:off x="20" y="10"/>
            <a:ext cx="7320707" cy="6857985"/>
          </a:xfrm>
          <a:prstGeom prst="rect">
            <a:avLst/>
          </a:prstGeom>
        </p:spPr>
      </p:pic>
      <p:cxnSp>
        <p:nvCxnSpPr>
          <p:cNvPr id="15" name="Straight Connector 1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153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magine 5">
            <a:extLst>
              <a:ext uri="{FF2B5EF4-FFF2-40B4-BE49-F238E27FC236}">
                <a16:creationId xmlns:a16="http://schemas.microsoft.com/office/drawing/2014/main" id="{539A1540-83EF-6451-E92C-06520879A81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1076709" y="174198"/>
            <a:ext cx="887293" cy="1002769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02044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774C4A16-82FB-F1AD-9DBE-220EA91F9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71" y="915708"/>
            <a:ext cx="9321282" cy="813701"/>
          </a:xfrm>
        </p:spPr>
        <p:txBody>
          <a:bodyPr>
            <a:normAutofit/>
          </a:bodyPr>
          <a:lstStyle/>
          <a:p>
            <a:r>
              <a:rPr lang="it-IT" dirty="0"/>
              <a:t>I test, l’esame e la certificazione</a:t>
            </a:r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A39A2EAC-CACA-223E-0B0E-536D2A1E2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7512" y="1835244"/>
            <a:ext cx="10691265" cy="363608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it-IT" sz="2600" dirty="0"/>
              <a:t>Il candidato potrà decidere quando sostenere i test di autoformazione e di autoverifica sulla piattaforma </a:t>
            </a:r>
            <a:r>
              <a:rPr lang="it-IT" sz="2600"/>
              <a:t>elearning. </a:t>
            </a:r>
            <a:r>
              <a:rPr lang="it-IT" sz="2600" dirty="0"/>
              <a:t>Successivamente, si potrà iscrivere all’esame ufficiale </a:t>
            </a:r>
            <a:r>
              <a:rPr lang="it-IT" sz="2600" dirty="0" err="1"/>
              <a:t>DigComp</a:t>
            </a:r>
            <a:r>
              <a:rPr lang="it-IT" sz="2600" dirty="0"/>
              <a:t>.</a:t>
            </a:r>
          </a:p>
          <a:p>
            <a:pPr marL="0" indent="0" algn="l">
              <a:buNone/>
            </a:pPr>
            <a:r>
              <a:rPr lang="it-IT" sz="2600" dirty="0"/>
              <a:t>Le iscrizioni all’esame saranno raccolte su base provinciale.</a:t>
            </a:r>
          </a:p>
          <a:p>
            <a:pPr marL="0" indent="0" algn="l">
              <a:buNone/>
            </a:pPr>
            <a:r>
              <a:rPr lang="it-IT" sz="2600" dirty="0"/>
              <a:t>Sarà elaborato un calendario d’esame almeno bimensile e le sessioni saranno incrementate al crescere del numero degli iscritti.</a:t>
            </a:r>
          </a:p>
          <a:p>
            <a:pPr marL="0" indent="0" algn="l">
              <a:buNone/>
            </a:pPr>
            <a:r>
              <a:rPr lang="it-IT" sz="2600" dirty="0"/>
              <a:t>Gli esami si svolgeranno da remoto e potranno essere ripetuti.</a:t>
            </a:r>
          </a:p>
          <a:p>
            <a:pPr marL="0" indent="0" algn="l">
              <a:buNone/>
            </a:pPr>
            <a:endParaRPr lang="it-IT" sz="2600" dirty="0"/>
          </a:p>
          <a:p>
            <a:pPr marL="0" indent="0" algn="l">
              <a:buNone/>
            </a:pPr>
            <a:endParaRPr lang="it-IT" sz="26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7E0F76-BF06-60BF-B24F-2C343D696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10</a:t>
            </a:fld>
            <a:endParaRPr lang="en-US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5FA2792-8E60-0E8A-0652-4145818F944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1203745" y="136525"/>
            <a:ext cx="775241" cy="813701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420076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F86EDB-8557-FB7E-C4A6-E427EBA6E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218" y="1170747"/>
            <a:ext cx="9105088" cy="685515"/>
          </a:xfrm>
        </p:spPr>
        <p:txBody>
          <a:bodyPr>
            <a:noAutofit/>
          </a:bodyPr>
          <a:lstStyle/>
          <a:p>
            <a:r>
              <a:rPr lang="it-IT" dirty="0"/>
              <a:t>Ipotesi di CCNL «Istruzione e Ricerca»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1D5641-B41C-D258-1E02-EE08DA92D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Titolo IV – Personale ATA</a:t>
            </a:r>
          </a:p>
          <a:p>
            <a:r>
              <a:rPr lang="it-IT" dirty="0"/>
              <a:t>Art. 59 – Norme di prima applicazione</a:t>
            </a:r>
          </a:p>
          <a:p>
            <a:pPr lvl="1"/>
            <a:r>
              <a:rPr lang="it-IT" dirty="0"/>
              <a:t>Comma 6: . </a:t>
            </a:r>
            <a:r>
              <a:rPr lang="it-IT" i="1" dirty="0"/>
              <a:t>Il Ministero dell’istruzione definisce in relazione alle caratteristiche proprie delle aree di destinazione e previo confronto di cui all’art. 30, comma 9, lett. a4) (Livelli, soggetti e materie delle relazioni sindacali), i criteri per l’effettuazione delle procedure di cui al comma 4, sulla base dei seguenti elementi di valutazione a ciascuno dei quali deve essere attribuito un peso percentuale non inferiore al 25%: a) esperienza maturata nell’area di provenienza; b) titolo di studio; c) competenze professionali quali, a titolo esemplificativo, le competenze acquisite attraverso percorsi formativi, le </a:t>
            </a:r>
            <a:r>
              <a:rPr lang="it-IT" b="1" i="1" dirty="0"/>
              <a:t>competenze certificate </a:t>
            </a:r>
            <a:r>
              <a:rPr lang="it-IT" i="1" dirty="0"/>
              <a:t>(es. competenze </a:t>
            </a:r>
            <a:r>
              <a:rPr lang="it-IT" b="1" i="1" dirty="0"/>
              <a:t>informatiche </a:t>
            </a:r>
            <a:r>
              <a:rPr lang="it-IT" i="1" dirty="0"/>
              <a:t>o linguistiche), le competenze acquisite nei contesti lavorativi, le abilitazioni professionali.</a:t>
            </a:r>
          </a:p>
          <a:p>
            <a:pPr lvl="1"/>
            <a:r>
              <a:rPr lang="it-IT" dirty="0"/>
              <a:t>Comma 10: </a:t>
            </a:r>
            <a:r>
              <a:rPr lang="it-IT" i="1" dirty="0"/>
              <a:t>I dipendenti inseriti nelle graduatorie di circolo e di istituto di III fascia che non siano in possesso del titolo di studio per l’accesso dall’esterno previsto dal nuovo ordinamento e non abbiano maturato neanche un giorno di supplenza decadono dalle graduatorie. In ogni caso, i dipendenti inseriti nelle graduatorie di circolo e di istituto di III fascia che non siano in possesso della </a:t>
            </a:r>
            <a:r>
              <a:rPr lang="it-IT" b="1" i="1" dirty="0"/>
              <a:t>certificazione internazionale di alfabetizzazione informatica</a:t>
            </a:r>
            <a:r>
              <a:rPr lang="it-IT" i="1" dirty="0"/>
              <a:t>, se prevista come requisito di accesso dal nuovo ordinamento dovranno </a:t>
            </a:r>
            <a:r>
              <a:rPr lang="it-IT" b="1" i="1" dirty="0"/>
              <a:t>acquisirla entro un anno dalla data di entrata in vigore del presente Capo</a:t>
            </a:r>
            <a:r>
              <a:rPr lang="it-IT" i="1" dirty="0"/>
              <a:t>, decorso il quale essi decadono dalle graduatorie stesse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65F335-832A-C9A2-C9D2-E297BF7DA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2</a:t>
            </a:fld>
            <a:endParaRPr lang="en-US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04F7BBF-631E-5895-AF48-E5DE0BD7FBC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1076709" y="174198"/>
            <a:ext cx="887293" cy="1002769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652999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AC2B68-32B1-59D7-2E73-B88D555E3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109" y="1012455"/>
            <a:ext cx="5653512" cy="822789"/>
          </a:xfrm>
        </p:spPr>
        <p:txBody>
          <a:bodyPr/>
          <a:lstStyle/>
          <a:p>
            <a:r>
              <a:rPr lang="it-IT" dirty="0"/>
              <a:t>Il passo successivo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5BFF70-AD24-0460-123B-F10721481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924" y="1835244"/>
            <a:ext cx="10691265" cy="3636088"/>
          </a:xfrm>
        </p:spPr>
        <p:txBody>
          <a:bodyPr>
            <a:normAutofit fontScale="92500"/>
          </a:bodyPr>
          <a:lstStyle/>
          <a:p>
            <a:r>
              <a:rPr lang="it-IT" dirty="0"/>
              <a:t>Specifico tavolo di confronto con le OO.SS. per definire i contenuti della </a:t>
            </a:r>
            <a:r>
              <a:rPr lang="it-IT" b="1" i="1" dirty="0"/>
              <a:t>certificazione internazionale di alfabetizzazione informatica. </a:t>
            </a:r>
            <a:br>
              <a:rPr lang="it-IT" b="1" i="1" dirty="0"/>
            </a:br>
            <a:r>
              <a:rPr lang="it-IT" dirty="0">
                <a:solidFill>
                  <a:srgbClr val="FF0000"/>
                </a:solidFill>
              </a:rPr>
              <a:t>(La FLC ha seguito da subito l’evoluzione del quadro di riferimento)</a:t>
            </a:r>
          </a:p>
          <a:p>
            <a:r>
              <a:rPr lang="it-IT" dirty="0"/>
              <a:t>Orientamenti: </a:t>
            </a:r>
            <a:br>
              <a:rPr lang="it-IT" dirty="0"/>
            </a:br>
            <a:r>
              <a:rPr lang="it-IT" dirty="0"/>
              <a:t>i quadri di riferimento per tali competenze possono essere considerati con ogni probabilità</a:t>
            </a:r>
          </a:p>
          <a:p>
            <a:pPr lvl="1"/>
            <a:r>
              <a:rPr lang="it-IT" dirty="0"/>
              <a:t>e-Competence Framework (e-CF) – A common </a:t>
            </a:r>
            <a:r>
              <a:rPr lang="it-IT" dirty="0" err="1"/>
              <a:t>European</a:t>
            </a:r>
            <a:r>
              <a:rPr lang="it-IT" dirty="0"/>
              <a:t> Framework for ICT </a:t>
            </a:r>
            <a:r>
              <a:rPr lang="it-IT" dirty="0" err="1"/>
              <a:t>Professionals</a:t>
            </a:r>
            <a:r>
              <a:rPr lang="it-IT" dirty="0"/>
              <a:t> in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industry</a:t>
            </a:r>
            <a:r>
              <a:rPr lang="it-IT" dirty="0"/>
              <a:t> </a:t>
            </a:r>
            <a:r>
              <a:rPr lang="it-IT" dirty="0" err="1"/>
              <a:t>sectors</a:t>
            </a:r>
            <a:r>
              <a:rPr lang="it-IT" dirty="0"/>
              <a:t>, sviluppato dal CEN (l’ente di standardizzazione europeo);</a:t>
            </a:r>
          </a:p>
          <a:p>
            <a:pPr lvl="1"/>
            <a:r>
              <a:rPr lang="it-IT" b="1" dirty="0" err="1"/>
              <a:t>DigComp</a:t>
            </a:r>
            <a:r>
              <a:rPr lang="it-IT" b="1" dirty="0"/>
              <a:t> 2.2 - Digital Competence Framework for </a:t>
            </a:r>
            <a:r>
              <a:rPr lang="it-IT" b="1" dirty="0" err="1"/>
              <a:t>Citizens</a:t>
            </a:r>
            <a:r>
              <a:rPr lang="it-IT" dirty="0"/>
              <a:t>, sviluppato dal Joint </a:t>
            </a:r>
            <a:r>
              <a:rPr lang="it-IT" dirty="0" err="1"/>
              <a:t>Research</a:t>
            </a:r>
            <a:r>
              <a:rPr lang="it-IT" dirty="0"/>
              <a:t> Centre (JRC);</a:t>
            </a:r>
          </a:p>
          <a:p>
            <a:r>
              <a:rPr lang="it-IT" dirty="0"/>
              <a:t>La certificazione:</a:t>
            </a:r>
          </a:p>
          <a:p>
            <a:pPr lvl="1"/>
            <a:r>
              <a:rPr lang="it-IT" dirty="0"/>
              <a:t>necessità di uno standard di qualità riconosciuto a livello nazionale che ad oggi è riconosciuto solo da </a:t>
            </a:r>
            <a:r>
              <a:rPr lang="it-IT" b="1" dirty="0"/>
              <a:t>ACCREDIA</a:t>
            </a:r>
          </a:p>
          <a:p>
            <a:pPr lvl="1"/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722499-3750-5824-89B7-3504FBB86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3</a:t>
            </a:fld>
            <a:endParaRPr lang="en-US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B42C7533-B062-5863-BFAC-996270B604D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1203745" y="136525"/>
            <a:ext cx="775241" cy="813701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886051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98549A-AED8-4646-4B00-FCA4203F9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4</a:t>
            </a:fld>
            <a:endParaRPr lang="en-US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075952E6-B7D0-BC65-E3A0-716F8F2346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24" r="3617" b="10463"/>
          <a:stretch/>
        </p:blipFill>
        <p:spPr>
          <a:xfrm>
            <a:off x="360106" y="253257"/>
            <a:ext cx="11471787" cy="581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461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180382-4E00-3A92-72EF-DB6914384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811" y="1037534"/>
            <a:ext cx="7003541" cy="797710"/>
          </a:xfrm>
        </p:spPr>
        <p:txBody>
          <a:bodyPr/>
          <a:lstStyle/>
          <a:p>
            <a:r>
              <a:rPr lang="it-IT" dirty="0"/>
              <a:t>La platea interessata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6EEFCF-9F05-B34E-45E9-26E6D448B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402" y="1835243"/>
            <a:ext cx="10379690" cy="4263999"/>
          </a:xfrm>
        </p:spPr>
        <p:txBody>
          <a:bodyPr>
            <a:noAutofit/>
          </a:bodyPr>
          <a:lstStyle/>
          <a:p>
            <a:r>
              <a:rPr lang="it-IT" sz="1900" dirty="0"/>
              <a:t>Sicuramente tutto il </a:t>
            </a:r>
            <a:r>
              <a:rPr lang="it-IT" sz="1900" b="1" dirty="0"/>
              <a:t>personale ATA precario </a:t>
            </a:r>
            <a:r>
              <a:rPr lang="it-IT" sz="1900" dirty="0"/>
              <a:t>che è attualmente iscritto nelle graduatorie o che intende iscriversi, nonché il personale ATA che intende accedere alla </a:t>
            </a:r>
            <a:r>
              <a:rPr lang="it-IT" sz="1900" b="1" dirty="0"/>
              <a:t>mobilità verticale nella seconda fase </a:t>
            </a:r>
            <a:r>
              <a:rPr lang="it-IT" sz="1900" dirty="0"/>
              <a:t>di applicazione del contratto nazionale per i profili di Operatore scolastico, Assistente (amministrativo e tecnico), Funzionario e di elevata qualificazione.</a:t>
            </a:r>
          </a:p>
          <a:p>
            <a:r>
              <a:rPr lang="it-IT" sz="1900" dirty="0"/>
              <a:t>I numeri, non si fa fatica a immaginare, saranno intorno alla </a:t>
            </a:r>
            <a:r>
              <a:rPr lang="it-IT" sz="1900" b="1" dirty="0">
                <a:solidFill>
                  <a:srgbClr val="FF0000"/>
                </a:solidFill>
              </a:rPr>
              <a:t>centinaia di migliaia</a:t>
            </a:r>
            <a:r>
              <a:rPr lang="it-IT" sz="1900" dirty="0"/>
              <a:t>.</a:t>
            </a:r>
          </a:p>
          <a:p>
            <a:r>
              <a:rPr lang="it-IT" sz="1900" dirty="0"/>
              <a:t>La tipologia prevalente, almeno nella prima applicazione delle previsioni contrattuali, sarà di personale precario, pertanto obiettivo di Proteo è </a:t>
            </a:r>
            <a:r>
              <a:rPr lang="it-IT" sz="1900" b="1" dirty="0"/>
              <a:t>evitare</a:t>
            </a:r>
            <a:r>
              <a:rPr lang="it-IT" sz="1900" dirty="0"/>
              <a:t> che si facciano </a:t>
            </a:r>
            <a:r>
              <a:rPr lang="it-IT" sz="1900" b="1" dirty="0"/>
              <a:t>speculazioni </a:t>
            </a:r>
            <a:r>
              <a:rPr lang="it-IT" sz="1900" dirty="0"/>
              <a:t>a danno dei più deboli sia economicamente che nell’orientarsi all’acquisizione degli strumenti di qualificazione professionale. </a:t>
            </a:r>
          </a:p>
          <a:p>
            <a:r>
              <a:rPr lang="it-IT" sz="1900" dirty="0"/>
              <a:t>Coinvolti sono anche tutti i soggetti interessati a conseguire una certificazione riconosciuta a livello nazionale e internazionale </a:t>
            </a:r>
            <a:r>
              <a:rPr lang="it-IT" sz="1900" i="1" dirty="0"/>
              <a:t>(pensionati, migranti…)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679739-E55D-19E2-B53C-F32498444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5</a:t>
            </a:fld>
            <a:endParaRPr lang="en-US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85FB222A-BDC6-3701-07FB-0C21A0248AE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1203745" y="136525"/>
            <a:ext cx="775241" cy="813701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735249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>
            <a:extLst>
              <a:ext uri="{FF2B5EF4-FFF2-40B4-BE49-F238E27FC236}">
                <a16:creationId xmlns:a16="http://schemas.microsoft.com/office/drawing/2014/main" id="{99160492-4518-B515-2F6D-06BA79014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009" y="1009647"/>
            <a:ext cx="8471357" cy="702423"/>
          </a:xfrm>
        </p:spPr>
        <p:txBody>
          <a:bodyPr/>
          <a:lstStyle/>
          <a:p>
            <a:r>
              <a:rPr lang="it-IT" dirty="0"/>
              <a:t>L’obiettivo di Proteo Fare Sapere</a:t>
            </a:r>
          </a:p>
        </p:txBody>
      </p:sp>
      <p:sp>
        <p:nvSpPr>
          <p:cNvPr id="11" name="Segnaposto contenuto 10">
            <a:extLst>
              <a:ext uri="{FF2B5EF4-FFF2-40B4-BE49-F238E27FC236}">
                <a16:creationId xmlns:a16="http://schemas.microsoft.com/office/drawing/2014/main" id="{79AA69E3-A12E-8E2F-945F-7AF2DF0E3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65" y="1875475"/>
            <a:ext cx="10532670" cy="2991688"/>
          </a:xfrm>
        </p:spPr>
        <p:txBody>
          <a:bodyPr>
            <a:normAutofit/>
          </a:bodyPr>
          <a:lstStyle/>
          <a:p>
            <a:r>
              <a:rPr lang="it-IT" sz="1900" dirty="0"/>
              <a:t>Proteo Fare Sapere intende mettere a disposizione la propria esperienza nella formazione di qualità, in presenza e a distanza:</a:t>
            </a:r>
          </a:p>
          <a:p>
            <a:pPr lvl="1"/>
            <a:r>
              <a:rPr lang="it-IT" sz="1900" dirty="0"/>
              <a:t>per rendere realizzabile tale formazione compatibilmente con i tempi di vita e di lavoro delle lavoratrici e dei lavoratori;</a:t>
            </a:r>
          </a:p>
          <a:p>
            <a:pPr lvl="1"/>
            <a:r>
              <a:rPr lang="it-IT" sz="1900" dirty="0"/>
              <a:t>per favorire l’accesso alla formazione professionale delle lavoratrici e dei lavoratori associati;</a:t>
            </a:r>
          </a:p>
          <a:p>
            <a:pPr lvl="1"/>
            <a:r>
              <a:rPr lang="it-IT" sz="1900" dirty="0"/>
              <a:t>per realizzare concretamente la finalità solidaristica e mutualistica dell’associazionismo professionale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DFAF06-C7A5-D0CF-F716-57770B90E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6</a:t>
            </a:fld>
            <a:endParaRPr lang="en-US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F20C9587-1C46-AFA1-58C1-A0891C1BC9E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1103744" y="136525"/>
            <a:ext cx="775241" cy="813701"/>
          </a:xfrm>
          <a:prstGeom prst="rect">
            <a:avLst/>
          </a:prstGeom>
          <a:ln w="0">
            <a:noFill/>
          </a:ln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751AD78B-C385-F0AD-ABFA-5FC064137DB5}"/>
              </a:ext>
            </a:extLst>
          </p:cNvPr>
          <p:cNvSpPr txBox="1"/>
          <p:nvPr/>
        </p:nvSpPr>
        <p:spPr>
          <a:xfrm>
            <a:off x="1838131" y="5629007"/>
            <a:ext cx="8976049" cy="369332"/>
          </a:xfrm>
          <a:prstGeom prst="rect">
            <a:avLst/>
          </a:prstGeom>
          <a:solidFill>
            <a:srgbClr val="FFFF00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Mettiamo a disposizione l’attività di formazione </a:t>
            </a:r>
            <a:r>
              <a:rPr lang="it-IT" b="1" dirty="0">
                <a:solidFill>
                  <a:srgbClr val="FF0000"/>
                </a:solidFill>
              </a:rPr>
              <a:t>solo agli iscritti alla FLC CGIL</a:t>
            </a:r>
          </a:p>
        </p:txBody>
      </p:sp>
    </p:spTree>
    <p:extLst>
      <p:ext uri="{BB962C8B-B14F-4D97-AF65-F5344CB8AC3E}">
        <p14:creationId xmlns:p14="http://schemas.microsoft.com/office/powerpoint/2010/main" val="2899052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774C4A16-82FB-F1AD-9DBE-220EA91F9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0152" y="828715"/>
            <a:ext cx="9015271" cy="1371030"/>
          </a:xfrm>
        </p:spPr>
        <p:txBody>
          <a:bodyPr>
            <a:normAutofit/>
          </a:bodyPr>
          <a:lstStyle/>
          <a:p>
            <a:r>
              <a:rPr lang="it-IT" dirty="0"/>
              <a:t>Il percorso per l’scrizione delle lavoratrici e dei lavoratori alle attività formative</a:t>
            </a:r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A39A2EAC-CACA-223E-0B0E-536D2A1E2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379" y="2053546"/>
            <a:ext cx="11430000" cy="4234707"/>
          </a:xfrm>
        </p:spPr>
        <p:txBody>
          <a:bodyPr>
            <a:normAutofit fontScale="77500" lnSpcReduction="20000"/>
          </a:bodyPr>
          <a:lstStyle/>
          <a:p>
            <a:pPr marL="360363" indent="0">
              <a:buNone/>
            </a:pPr>
            <a:r>
              <a:rPr lang="it-IT" sz="2300" dirty="0"/>
              <a:t>È opportuno :</a:t>
            </a:r>
          </a:p>
          <a:p>
            <a:pPr lvl="1"/>
            <a:r>
              <a:rPr lang="it-IT" sz="2300" dirty="0"/>
              <a:t>convocare un </a:t>
            </a:r>
            <a:r>
              <a:rPr lang="it-IT" sz="2300" b="1" dirty="0"/>
              <a:t>incontro con gli interessati</a:t>
            </a:r>
            <a:r>
              <a:rPr lang="it-IT" sz="2300" dirty="0"/>
              <a:t>, in accordo con FLC,  in cui Proteo Fare Sapere, in ogni provincia, illustra la propria proposta formativa (utilizzando i materiali messi a disposizione da Proteo Nazionale sulla formazione e sulla sessione di esame);</a:t>
            </a:r>
          </a:p>
          <a:p>
            <a:pPr lvl="1"/>
            <a:r>
              <a:rPr lang="it-IT" sz="2300" dirty="0"/>
              <a:t>che si raccolgano le </a:t>
            </a:r>
            <a:r>
              <a:rPr lang="it-IT" sz="2300" b="1" dirty="0"/>
              <a:t>adesioni</a:t>
            </a:r>
            <a:r>
              <a:rPr lang="it-IT" sz="2300" dirty="0"/>
              <a:t> </a:t>
            </a:r>
            <a:r>
              <a:rPr lang="it-IT" sz="2300" b="1" dirty="0"/>
              <a:t>subito</a:t>
            </a:r>
            <a:r>
              <a:rPr lang="it-IT" sz="2300" dirty="0"/>
              <a:t> (sarà possibile anche iscriversi successivamente) raccogliendo intanto le iscrizioni a Proteo Fare Sapere e informando sulle modalità di iscrizione alla </a:t>
            </a:r>
            <a:r>
              <a:rPr lang="it-IT" sz="2300" b="1" dirty="0"/>
              <a:t>piattaforma nazionale</a:t>
            </a:r>
            <a:r>
              <a:rPr lang="it-IT" sz="2300" dirty="0"/>
              <a:t>;</a:t>
            </a:r>
          </a:p>
          <a:p>
            <a:pPr lvl="1"/>
            <a:r>
              <a:rPr lang="it-IT" sz="2300" dirty="0"/>
              <a:t>individuare un </a:t>
            </a:r>
            <a:r>
              <a:rPr lang="it-IT" sz="2300" b="1" dirty="0"/>
              <a:t>referente</a:t>
            </a:r>
            <a:r>
              <a:rPr lang="it-IT" sz="2300" dirty="0"/>
              <a:t> a livello </a:t>
            </a:r>
            <a:r>
              <a:rPr lang="it-IT" sz="2300" b="1" dirty="0"/>
              <a:t>provinciale </a:t>
            </a:r>
            <a:r>
              <a:rPr lang="it-IT" sz="2300" dirty="0"/>
              <a:t>(sia per il supporto all’iscrizione che nell’accesso alla piattaforma);</a:t>
            </a:r>
            <a:endParaRPr lang="it-IT" sz="2300" b="1" dirty="0"/>
          </a:p>
          <a:p>
            <a:pPr lvl="1"/>
            <a:r>
              <a:rPr lang="it-IT" sz="2300" dirty="0"/>
              <a:t>fare una </a:t>
            </a:r>
            <a:r>
              <a:rPr lang="it-IT" sz="2300" b="1" dirty="0"/>
              <a:t>valutazione dei bisogni formativi </a:t>
            </a:r>
            <a:r>
              <a:rPr lang="it-IT" sz="2300" dirty="0"/>
              <a:t>per, eventualmente, organizzare alcuni incontri in presenza e a distanza per gli iscritti che hanno bisogno di una maggior supporto e non ritengono di poter utilizzare da soli il corso online;</a:t>
            </a:r>
          </a:p>
          <a:p>
            <a:pPr lvl="1"/>
            <a:r>
              <a:rPr lang="it-IT" sz="2300" dirty="0"/>
              <a:t>indicare </a:t>
            </a:r>
            <a:r>
              <a:rPr lang="it-IT" sz="2300" b="1" dirty="0"/>
              <a:t>subito il successivo incontro per </a:t>
            </a:r>
            <a:r>
              <a:rPr lang="it-IT" sz="2300" dirty="0"/>
              <a:t>l’illustrazione della </a:t>
            </a:r>
            <a:r>
              <a:rPr lang="it-IT" sz="2300" b="1" dirty="0"/>
              <a:t>piattaforma di formazione </a:t>
            </a:r>
            <a:r>
              <a:rPr lang="it-IT" sz="2300" dirty="0"/>
              <a:t>e il suo utilizzo – l’incontro si svolgerà con </a:t>
            </a:r>
            <a:r>
              <a:rPr lang="it-IT" sz="2300" b="1" dirty="0"/>
              <a:t>un webinar </a:t>
            </a:r>
            <a:r>
              <a:rPr lang="it-IT" sz="2300" dirty="0"/>
              <a:t>che sarà registrato e inserito nella piattaforma di formazione di Proteo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7E0F76-BF06-60BF-B24F-2C343D696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7</a:t>
            </a:fld>
            <a:endParaRPr lang="en-US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5FA2792-8E60-0E8A-0652-4145818F944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1203745" y="136525"/>
            <a:ext cx="775241" cy="813701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696809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774C4A16-82FB-F1AD-9DBE-220EA91F9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5698" y="778000"/>
            <a:ext cx="10405933" cy="1245353"/>
          </a:xfrm>
        </p:spPr>
        <p:txBody>
          <a:bodyPr>
            <a:normAutofit fontScale="90000"/>
          </a:bodyPr>
          <a:lstStyle/>
          <a:p>
            <a:r>
              <a:rPr lang="it-IT" dirty="0"/>
              <a:t>Il contributo economico delle lavoratrici e dei lavoratori iscritti alla FLC e le caratteristiche del percorso</a:t>
            </a:r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A39A2EAC-CACA-223E-0B0E-536D2A1E2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698" y="2246306"/>
            <a:ext cx="10486181" cy="3636088"/>
          </a:xfrm>
        </p:spPr>
        <p:txBody>
          <a:bodyPr>
            <a:normAutofit/>
          </a:bodyPr>
          <a:lstStyle/>
          <a:p>
            <a:r>
              <a:rPr lang="it-IT" sz="2600" dirty="0"/>
              <a:t>Per l’iscrizione alle attività formative è richiesto un </a:t>
            </a:r>
            <a:r>
              <a:rPr lang="it-IT" sz="2600" b="1" dirty="0"/>
              <a:t>contributo di € 100,00</a:t>
            </a:r>
          </a:p>
          <a:p>
            <a:r>
              <a:rPr lang="it-IT" sz="2600" dirty="0"/>
              <a:t>Le iscritte e gli iscritti alla FLC </a:t>
            </a:r>
            <a:r>
              <a:rPr lang="it-IT" sz="2600" b="1" dirty="0"/>
              <a:t>dovranno iscriversi a Proteo Fare Sapere</a:t>
            </a:r>
            <a:r>
              <a:rPr lang="it-IT" sz="2600" dirty="0"/>
              <a:t> (costo dell’iscrizione € 10,00, </a:t>
            </a:r>
            <a:r>
              <a:rPr lang="it-IT" sz="2600" b="1" dirty="0"/>
              <a:t>compreso</a:t>
            </a:r>
            <a:r>
              <a:rPr lang="it-IT" sz="2600" dirty="0"/>
              <a:t> nel contributo)</a:t>
            </a:r>
          </a:p>
          <a:p>
            <a:r>
              <a:rPr lang="it-IT" sz="2600" dirty="0"/>
              <a:t>Gli iscritti accederanno alla piattaforma e-learning di Proteo e da quella alla piattaforma e-learning di Skill on line in modo completamente trasparente per il corsista (</a:t>
            </a:r>
            <a:r>
              <a:rPr lang="it-IT" sz="2600" b="1" dirty="0"/>
              <a:t>un solo account</a:t>
            </a:r>
            <a:r>
              <a:rPr lang="it-IT" sz="2600" dirty="0"/>
              <a:t>)</a:t>
            </a:r>
          </a:p>
          <a:p>
            <a:pPr lvl="1"/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7E0F76-BF06-60BF-B24F-2C343D696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8</a:t>
            </a:fld>
            <a:endParaRPr lang="en-US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5FA2792-8E60-0E8A-0652-4145818F944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1203745" y="136525"/>
            <a:ext cx="775241" cy="813701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208245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774C4A16-82FB-F1AD-9DBE-220EA91F9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515" y="816912"/>
            <a:ext cx="9321282" cy="813701"/>
          </a:xfrm>
        </p:spPr>
        <p:txBody>
          <a:bodyPr>
            <a:normAutofit/>
          </a:bodyPr>
          <a:lstStyle/>
          <a:p>
            <a:r>
              <a:rPr lang="it-IT" dirty="0"/>
              <a:t>I materiali di studio</a:t>
            </a:r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A39A2EAC-CACA-223E-0B0E-536D2A1E2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367" y="1835244"/>
            <a:ext cx="10691265" cy="3636088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it-IT" sz="2800" dirty="0"/>
              <a:t>KIT "</a:t>
            </a:r>
            <a:r>
              <a:rPr lang="it-IT" sz="2800" dirty="0" err="1"/>
              <a:t>MicertificoDigComp</a:t>
            </a:r>
            <a:r>
              <a:rPr lang="it-IT" sz="2800" dirty="0"/>
              <a:t> 2.2” che contiene il Codice d’accesso al percorso formativo dei contenuti </a:t>
            </a:r>
            <a:r>
              <a:rPr lang="it-IT" sz="2800" dirty="0" err="1"/>
              <a:t>DigComp</a:t>
            </a:r>
            <a:r>
              <a:rPr lang="it-IT" sz="2800" dirty="0"/>
              <a:t> 2.2 su piattaforma Aula01, per la </a:t>
            </a:r>
            <a:r>
              <a:rPr lang="it-IT" sz="2800" b="1" dirty="0"/>
              <a:t>durata di 12 mesi</a:t>
            </a:r>
            <a:r>
              <a:rPr lang="it-IT" sz="2800" dirty="0"/>
              <a:t>, che comprende anche la libera simulazione degli esami </a:t>
            </a:r>
          </a:p>
          <a:p>
            <a:pPr algn="l"/>
            <a:r>
              <a:rPr lang="it-IT" sz="2800" dirty="0"/>
              <a:t>I contenuti del Kit didattico sono stati realizzati nel rispetto assoluto del </a:t>
            </a:r>
            <a:r>
              <a:rPr lang="it-IT" sz="2800" dirty="0" err="1"/>
              <a:t>Syllabus</a:t>
            </a:r>
            <a:r>
              <a:rPr lang="it-IT" sz="2800" dirty="0"/>
              <a:t> </a:t>
            </a:r>
            <a:r>
              <a:rPr lang="it-IT" sz="2800" dirty="0" err="1"/>
              <a:t>DigComp</a:t>
            </a:r>
            <a:r>
              <a:rPr lang="it-IT" sz="2800" dirty="0"/>
              <a:t> 2.2 ed il percorso può essere fruito dal candidato in auto formazione con test e pillole formative e </a:t>
            </a:r>
            <a:r>
              <a:rPr lang="it-IT" sz="2800" b="1" dirty="0"/>
              <a:t>simulazione dell’esame</a:t>
            </a:r>
          </a:p>
          <a:p>
            <a:pPr algn="l"/>
            <a:r>
              <a:rPr lang="it-IT" sz="2100" b="1" i="0" u="none" strike="noStrike" baseline="0" dirty="0">
                <a:solidFill>
                  <a:srgbClr val="222222"/>
                </a:solidFill>
                <a:latin typeface="ArialMT"/>
              </a:rPr>
              <a:t>Il corso </a:t>
            </a:r>
            <a:r>
              <a:rPr lang="it-IT" sz="2100" b="1" i="0" u="none" strike="noStrike" baseline="0" dirty="0" err="1">
                <a:solidFill>
                  <a:srgbClr val="222222"/>
                </a:solidFill>
                <a:latin typeface="ArialMT"/>
              </a:rPr>
              <a:t>DigComp</a:t>
            </a:r>
            <a:r>
              <a:rPr lang="it-IT" sz="2100" b="1" i="0" u="none" strike="noStrike" baseline="0" dirty="0">
                <a:solidFill>
                  <a:srgbClr val="222222"/>
                </a:solidFill>
                <a:latin typeface="ArialMT"/>
              </a:rPr>
              <a:t> 2.2 è certificato conforme da </a:t>
            </a:r>
            <a:r>
              <a:rPr lang="it-IT" sz="2100" b="1" i="0" u="none" strike="noStrike" baseline="0" dirty="0" err="1">
                <a:solidFill>
                  <a:srgbClr val="222222"/>
                </a:solidFill>
                <a:latin typeface="ArialMT"/>
              </a:rPr>
              <a:t>Intertek</a:t>
            </a:r>
            <a:r>
              <a:rPr lang="it-IT" sz="2100" b="1" i="0" u="none" strike="noStrike" baseline="0" dirty="0">
                <a:solidFill>
                  <a:srgbClr val="222222"/>
                </a:solidFill>
                <a:latin typeface="ArialMT"/>
              </a:rPr>
              <a:t> Italia (</a:t>
            </a:r>
            <a:r>
              <a:rPr lang="it-IT" sz="2100" b="1" i="0" u="none" strike="noStrike" baseline="0" dirty="0" err="1">
                <a:solidFill>
                  <a:srgbClr val="222222"/>
                </a:solidFill>
                <a:latin typeface="ArialMT"/>
              </a:rPr>
              <a:t>Iso</a:t>
            </a:r>
            <a:r>
              <a:rPr lang="it-IT" sz="2100" b="1" dirty="0">
                <a:solidFill>
                  <a:srgbClr val="222222"/>
                </a:solidFill>
                <a:latin typeface="ArialMT"/>
              </a:rPr>
              <a:t>/IEC 17024) </a:t>
            </a:r>
            <a:r>
              <a:rPr lang="it-IT" sz="2100" b="1" i="0" u="none" strike="noStrike" baseline="0" dirty="0">
                <a:solidFill>
                  <a:srgbClr val="222222"/>
                </a:solidFill>
                <a:latin typeface="ArialMT"/>
              </a:rPr>
              <a:t>e la certificazione è registrata presso Accredia.</a:t>
            </a:r>
            <a:endParaRPr lang="it-IT" sz="3800" b="1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7E0F76-BF06-60BF-B24F-2C343D696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9</a:t>
            </a:fld>
            <a:endParaRPr lang="en-US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5FA2792-8E60-0E8A-0652-4145818F944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1203745" y="136525"/>
            <a:ext cx="775241" cy="813701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643108434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RegularSeedLeftStep">
      <a:dk1>
        <a:srgbClr val="000000"/>
      </a:dk1>
      <a:lt1>
        <a:srgbClr val="FFFFFF"/>
      </a:lt1>
      <a:dk2>
        <a:srgbClr val="1B3025"/>
      </a:dk2>
      <a:lt2>
        <a:srgbClr val="F3F0F1"/>
      </a:lt2>
      <a:accent1>
        <a:srgbClr val="20B786"/>
      </a:accent1>
      <a:accent2>
        <a:srgbClr val="14BB3F"/>
      </a:accent2>
      <a:accent3>
        <a:srgbClr val="39BA21"/>
      </a:accent3>
      <a:accent4>
        <a:srgbClr val="6FB213"/>
      </a:accent4>
      <a:accent5>
        <a:srgbClr val="A4A51D"/>
      </a:accent5>
      <a:accent6>
        <a:srgbClr val="D58817"/>
      </a:accent6>
      <a:hlink>
        <a:srgbClr val="C34C73"/>
      </a:hlink>
      <a:folHlink>
        <a:srgbClr val="7F7F7F"/>
      </a:folHlink>
    </a:clrScheme>
    <a:fontScheme name="Chronicle">
      <a:majorFont>
        <a:latin typeface="Univers Condensed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4142</TotalTime>
  <Words>1053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ArialMT</vt:lpstr>
      <vt:lpstr>Univers</vt:lpstr>
      <vt:lpstr>Univers Condensed</vt:lpstr>
      <vt:lpstr>ChronicleVTI</vt:lpstr>
      <vt:lpstr>I nuovi profili ATA</vt:lpstr>
      <vt:lpstr>Ipotesi di CCNL «Istruzione e Ricerca» </vt:lpstr>
      <vt:lpstr>Il passo successivo</vt:lpstr>
      <vt:lpstr>Presentazione standard di PowerPoint</vt:lpstr>
      <vt:lpstr>La platea interessata</vt:lpstr>
      <vt:lpstr>L’obiettivo di Proteo Fare Sapere</vt:lpstr>
      <vt:lpstr>Il percorso per l’scrizione delle lavoratrici e dei lavoratori alle attività formative</vt:lpstr>
      <vt:lpstr>Il contributo economico delle lavoratrici e dei lavoratori iscritti alla FLC e le caratteristiche del percorso</vt:lpstr>
      <vt:lpstr>I materiali di studio</vt:lpstr>
      <vt:lpstr>I test, l’esame e la certificazione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nuovi profili ATA</dc:title>
  <dc:creator>Alessandro Marra</dc:creator>
  <cp:lastModifiedBy>gianni</cp:lastModifiedBy>
  <cp:revision>28</cp:revision>
  <cp:lastPrinted>2023-12-01T16:10:49Z</cp:lastPrinted>
  <dcterms:created xsi:type="dcterms:W3CDTF">2023-11-19T11:48:59Z</dcterms:created>
  <dcterms:modified xsi:type="dcterms:W3CDTF">2023-12-05T09:51:08Z</dcterms:modified>
</cp:coreProperties>
</file>