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42"/>
  </p:notesMasterIdLst>
  <p:handoutMasterIdLst>
    <p:handoutMasterId r:id="rId43"/>
  </p:handoutMasterIdLst>
  <p:sldIdLst>
    <p:sldId id="350" r:id="rId5"/>
    <p:sldId id="352" r:id="rId6"/>
    <p:sldId id="361" r:id="rId7"/>
    <p:sldId id="355" r:id="rId8"/>
    <p:sldId id="334" r:id="rId9"/>
    <p:sldId id="366" r:id="rId10"/>
    <p:sldId id="367" r:id="rId11"/>
    <p:sldId id="369" r:id="rId12"/>
    <p:sldId id="368" r:id="rId13"/>
    <p:sldId id="379" r:id="rId14"/>
    <p:sldId id="257" r:id="rId15"/>
    <p:sldId id="378" r:id="rId16"/>
    <p:sldId id="375" r:id="rId17"/>
    <p:sldId id="380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8" r:id="rId28"/>
    <p:sldId id="370" r:id="rId29"/>
    <p:sldId id="371" r:id="rId30"/>
    <p:sldId id="372" r:id="rId31"/>
    <p:sldId id="373" r:id="rId32"/>
    <p:sldId id="374" r:id="rId33"/>
    <p:sldId id="365" r:id="rId34"/>
    <p:sldId id="362" r:id="rId35"/>
    <p:sldId id="363" r:id="rId36"/>
    <p:sldId id="376" r:id="rId37"/>
    <p:sldId id="377" r:id="rId38"/>
    <p:sldId id="381" r:id="rId39"/>
    <p:sldId id="364" r:id="rId40"/>
    <p:sldId id="343" r:id="rId41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e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5A2"/>
    <a:srgbClr val="7CA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57649" autoAdjust="0"/>
  </p:normalViewPr>
  <p:slideViewPr>
    <p:cSldViewPr snapToGrid="0">
      <p:cViewPr varScale="1">
        <p:scale>
          <a:sx n="45" d="100"/>
          <a:sy n="45" d="100"/>
        </p:scale>
        <p:origin x="26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6" d="100"/>
          <a:sy n="96" d="100"/>
        </p:scale>
        <p:origin x="287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E6D13E5-4CEC-3A4A-8E5D-AFCEE7512E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D5349E3-2257-46A2-87AA-98208788B886}" type="datetime1">
              <a:rPr lang="it-IT" noProof="0" smtClean="0"/>
              <a:t>06/12/2023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9C7E07-3C67-C64C-8DA0-0404F6303970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2159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89C7E07-3C67-C64C-8DA0-0404F6303970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38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774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7361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4554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89C7E07-3C67-C64C-8DA0-0404F630397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5802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3049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9896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014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2769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igura a mano libera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" name="Figura a mano libera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2" name="Figura a mano libera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18" name="Segnaposto testo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o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igura a mano libera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" name="Figura a mano libera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" name="Figura a mano libera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32" name="Titolo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Segnaposto testo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5" name="Segnaposto testo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7" name="Segnaposto contenuto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8" name="Segnaposto contenuto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502031D7-8779-41C9-8C49-1B0BC95C516E}" type="datetime4">
              <a:rPr lang="it-IT" noProof="0" smtClean="0">
                <a:latin typeface="+mn-lt"/>
              </a:rPr>
              <a:t>6 dicembre 2023</a:t>
            </a:fld>
            <a:endParaRPr lang="it-IT" noProof="0" dirty="0">
              <a:latin typeface="+mn-lt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it-IT" noProof="0" dirty="0"/>
              <a:t>Relazione annuale</a:t>
            </a:r>
            <a:endParaRPr lang="it-IT" b="0" noProof="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po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Figura a mano libera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9" name="Figura a mano libera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0" name="Figura a mano libera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32" name="Titolo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Segnaposto testo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27" name="Segnaposto contenuto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0" name="Segnaposto testo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21" name="Segnaposto contenuto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2" name="Segnaposto testo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24" name="Segnaposto contenuto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76D825BC-9803-467D-A049-B47340459F55}" type="datetime4">
              <a:rPr lang="it-IT" noProof="0" smtClean="0">
                <a:latin typeface="+mn-lt"/>
              </a:rPr>
              <a:t>6 dicembre 2023</a:t>
            </a:fld>
            <a:endParaRPr lang="it-IT" noProof="0" dirty="0">
              <a:latin typeface="+mn-lt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it-IT" noProof="0" dirty="0"/>
              <a:t>Relazione annuale</a:t>
            </a:r>
            <a:endParaRPr lang="it-IT" b="0" noProof="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 userDrawn="1">
          <p15:clr>
            <a:srgbClr val="FBAE40"/>
          </p15:clr>
        </p15:guide>
        <p15:guide id="11" pos="2880" userDrawn="1">
          <p15:clr>
            <a:srgbClr val="FBAE40"/>
          </p15:clr>
        </p15:guide>
        <p15:guide id="12" orient="horz" pos="17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epilogo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olo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igura a mano libera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7" name="Figura a mano libera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8" name="Figura a mano libera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1" name="Segnaposto testo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2" name="Segnaposto testo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3" name="Segnaposto testo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4" name="Segnaposto testo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5" name="Segnaposto testo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6" name="Segnaposto testo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7" name="Segnaposto testo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8" name="Segnaposto testo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/>
          <a:p>
            <a:pPr rtl="0"/>
            <a:fld id="{9C67B196-5FCD-421F-B5BA-95F06726A1A9}" type="datetime4">
              <a:rPr lang="it-IT" noProof="0" smtClean="0">
                <a:latin typeface="+mn-lt"/>
              </a:rPr>
              <a:t>6 dicembre 2023</a:t>
            </a:fld>
            <a:endParaRPr lang="it-IT" noProof="0" dirty="0">
              <a:latin typeface="+mn-lt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pPr rtl="0"/>
            <a:r>
              <a:rPr lang="it-IT" noProof="0" dirty="0"/>
              <a:t>Relazione annuale</a:t>
            </a:r>
            <a:endParaRPr lang="it-IT" b="0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z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7" name="Sottotitolo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6" name="Titolo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Segnaposto immagine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Figura a mano libera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" name="Figura a mano libera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3" name="Figura a mano libera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it-IT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CB35E4-BCD1-E7C1-2F4D-DFBEE2FDC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F4560A2-9468-50EB-CBC1-2066C0B202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BE53FD-9180-04B9-73E6-FAF3B84CD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58F1-F6AE-224E-A92D-40B8CD9CF1B1}" type="datetimeFigureOut">
              <a:rPr lang="it-IT" smtClean="0"/>
              <a:t>06/12/2023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521659-A461-EC87-FBBC-2D7AA1B60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CF16EE-EE18-6573-45BF-19C4E5618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E873-3DFD-134A-B3AF-6015AAAA32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419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ine del gior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Forma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8" name="Figura a mano libera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9" name="Figura a mano libera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0" name="Figura a mano libera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1" name="Figura a mano libera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12" name="Titolo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Segnaposto testo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5" name="Segnaposto testo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Segnaposto testo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8" name="Segnaposto testo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Segnaposto testo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2" name="Segnaposto testo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Segnaposto testo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5" name="Segnaposto testo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Segnaposto testo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8" name="Segnaposto testo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2655503-4608-4F79-A5D4-B2F67958F26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/>
          <a:p>
            <a:pPr rtl="0"/>
            <a:fld id="{3AE24FE1-1FB1-4CCE-8AE0-20974EE52244}" type="datetime4">
              <a:rPr lang="it-IT" noProof="0" smtClean="0">
                <a:latin typeface="+mn-lt"/>
              </a:rPr>
              <a:t>6 dicembre 2023</a:t>
            </a:fld>
            <a:endParaRPr lang="it-IT" noProof="0" dirty="0">
              <a:latin typeface="+mn-lt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DAFA395-FE4C-4A99-A74E-57757D8473E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/>
          <a:p>
            <a:pPr rtl="0"/>
            <a:r>
              <a:rPr lang="it-IT" noProof="0" dirty="0"/>
              <a:t>Relazione annuale</a:t>
            </a:r>
            <a:endParaRPr lang="it-IT" b="0" noProof="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Figura a mano libera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6" name="Figura a mano libera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19" name="Figura a mano libera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14" name="Segnaposto immagine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Segnaposto testo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A64E0B3-57C5-4DAF-8531-F39610E77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D4FC45D6-6DD7-454C-8347-13F10006374F}" type="datetime4">
              <a:rPr lang="it-IT" noProof="0" smtClean="0">
                <a:latin typeface="+mn-lt"/>
              </a:rPr>
              <a:t>6 dicembre 2023</a:t>
            </a:fld>
            <a:endParaRPr lang="it-IT" noProof="0" dirty="0">
              <a:latin typeface="+mn-lt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7E0EC46-C626-4D58-AB64-0B3B850D14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it-IT" noProof="0" dirty="0"/>
              <a:t>Relazione annuale</a:t>
            </a:r>
            <a:endParaRPr lang="it-IT" b="0" noProof="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immagine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Figura a mano libera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4" name="Figura a mano libera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5" name="Figura a mano libera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it-IT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grafico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sull'icona per inserire un grafico</a:t>
            </a:r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fld id="{F3BF239B-6208-4E27-A10A-A644314EEF97}" type="datetime4">
              <a:rPr lang="it-IT" noProof="0" smtClean="0">
                <a:latin typeface="+mn-lt"/>
              </a:rPr>
              <a:t>6 dicembre 2023</a:t>
            </a:fld>
            <a:endParaRPr lang="it-IT" noProof="0">
              <a:latin typeface="+mn-lt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it-IT" noProof="0"/>
              <a:t>Relazione annuale</a:t>
            </a:r>
            <a:endParaRPr lang="it-IT" b="0" noProof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it-IT" noProof="0" smtClean="0"/>
              <a:pPr/>
              <a:t>‹N›</a:t>
            </a:fld>
            <a:endParaRPr lang="it-IT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tabella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una tabella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fld id="{8A5CF684-8E61-4B5D-8931-93FED32AA3F6}" type="datetime4">
              <a:rPr lang="it-IT" noProof="0" smtClean="0">
                <a:latin typeface="+mn-lt"/>
              </a:rPr>
              <a:t>6 dicembre 2023</a:t>
            </a:fld>
            <a:endParaRPr lang="it-IT" noProof="0">
              <a:latin typeface="+mn-lt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it-IT" noProof="0"/>
              <a:t>Relazione annuale</a:t>
            </a:r>
            <a:endParaRPr lang="it-IT" b="0" noProof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it-IT" noProof="0" smtClean="0"/>
              <a:pPr/>
              <a:t>‹N›</a:t>
            </a:fld>
            <a:endParaRPr lang="it-IT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rtlCol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0" name="Casella di testo 9">
            <a:extLst>
              <a:ext uri="{FF2B5EF4-FFF2-40B4-BE49-F238E27FC236}">
                <a16:creationId xmlns:a16="http://schemas.microsoft.com/office/drawing/2014/main" id="{E902327D-DBD4-7A4E-ABF2-A946A559A8AD}"/>
              </a:ext>
            </a:extLst>
          </p:cNvPr>
          <p:cNvSpPr txBox="1"/>
          <p:nvPr userDrawn="1"/>
        </p:nvSpPr>
        <p:spPr>
          <a:xfrm>
            <a:off x="699948" y="548291"/>
            <a:ext cx="1589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0000" b="1" noProof="0" dirty="0">
                <a:solidFill>
                  <a:schemeClr val="bg1"/>
                </a:solidFill>
              </a:rPr>
              <a:t>"</a:t>
            </a: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6ACB4ADD-D9F4-984E-B29D-A2CF6D19E810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Forma 24">
              <a:extLst>
                <a:ext uri="{FF2B5EF4-FFF2-40B4-BE49-F238E27FC236}">
                  <a16:creationId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0" name="Figura a mano libera 19">
              <a:extLst>
                <a:ext uri="{FF2B5EF4-FFF2-40B4-BE49-F238E27FC236}">
                  <a16:creationId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1" name="Figura a mano libera 20">
              <a:extLst>
                <a:ext uri="{FF2B5EF4-FFF2-40B4-BE49-F238E27FC236}">
                  <a16:creationId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2" name="Figura a mano libera 21">
              <a:extLst>
                <a:ext uri="{FF2B5EF4-FFF2-40B4-BE49-F238E27FC236}">
                  <a16:creationId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" name="Figura a mano libera 22">
              <a:extLst>
                <a:ext uri="{FF2B5EF4-FFF2-40B4-BE49-F238E27FC236}">
                  <a16:creationId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it-IT" noProof="0" dirty="0"/>
            </a:p>
          </p:txBody>
        </p:sp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669A90A7-BF26-684E-8C8B-638053DA1234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Figura a mano libera 24">
              <a:extLst>
                <a:ext uri="{FF2B5EF4-FFF2-40B4-BE49-F238E27FC236}">
                  <a16:creationId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6" name="Figura a mano libera 25">
              <a:extLst>
                <a:ext uri="{FF2B5EF4-FFF2-40B4-BE49-F238E27FC236}">
                  <a16:creationId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7" name="Figura a mano libera 26">
              <a:extLst>
                <a:ext uri="{FF2B5EF4-FFF2-40B4-BE49-F238E27FC236}">
                  <a16:creationId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it-IT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 userDrawn="1">
          <p15:clr>
            <a:srgbClr val="FBAE40"/>
          </p15:clr>
        </p15:guide>
        <p15:guide id="9" orient="horz" pos="12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o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Figura a mano libera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7" name="Figura a mano libera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6" name="Figura a mano libera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38" name="Segnaposto immagine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61" name="Titolo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Segnaposto immagine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72" name="Segnaposto testo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73" name="Segnaposto testo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74" name="Segnaposto testo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75" name="Segnaposto testo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76" name="Segnaposto testo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77" name="Segnaposto testo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78" name="Segnaposto testo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79" name="Segnaposto testo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EFD0B2D5-B3C2-D847-A220-86CB6A37E418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Forma 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9" name="Figura a mano libera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0" name="Figura a mano libera 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1" name="Figura a mano libera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32" name="Figura a mano libera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66" name="Segnaposto immagine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69" name="Segnaposto immagine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 rtlCol="0"/>
          <a:lstStyle/>
          <a:p>
            <a:pPr rtl="0"/>
            <a:fld id="{3666C989-0F81-40B8-B42B-1B7E4467F468}" type="datetime4">
              <a:rPr lang="it-IT" noProof="0" smtClean="0">
                <a:latin typeface="+mn-lt"/>
              </a:rPr>
              <a:t>6 dicembre 2023</a:t>
            </a:fld>
            <a:endParaRPr lang="it-IT" noProof="0" dirty="0">
              <a:latin typeface="+mn-lt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it-IT" noProof="0" dirty="0"/>
              <a:t>Relazione annuale</a:t>
            </a:r>
            <a:endParaRPr lang="it-IT" b="0" noProof="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30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1944" userDrawn="1">
          <p15:clr>
            <a:srgbClr val="FBAE40"/>
          </p15:clr>
        </p15:guide>
        <p15:guide id="6" pos="3648" userDrawn="1">
          <p15:clr>
            <a:srgbClr val="FBAE40"/>
          </p15:clr>
        </p15:guide>
        <p15:guide id="7" orient="horz" pos="1392" userDrawn="1">
          <p15:clr>
            <a:srgbClr val="FBAE40"/>
          </p15:clr>
        </p15:guide>
        <p15:guide id="8" orient="horz" pos="552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pos="5352" userDrawn="1">
          <p15:clr>
            <a:srgbClr val="FBAE40"/>
          </p15:clr>
        </p15:guide>
        <p15:guide id="11" pos="5736" userDrawn="1">
          <p15:clr>
            <a:srgbClr val="FBAE40"/>
          </p15:clr>
        </p15:guide>
        <p15:guide id="12" orient="horz" pos="2904" userDrawn="1">
          <p15:clr>
            <a:srgbClr val="FBAE40"/>
          </p15:clr>
        </p15:guide>
        <p15:guide id="13" orient="horz" pos="16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nza temporal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olo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6" name="Segnaposto testo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97" name="Segnaposto testo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02" name="Segnaposto testo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03" name="Segnaposto testo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106" name="Segnaposto testo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07" name="Segnaposto testo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it-IT" noProof="0"/>
              <a:t>Fare clic per modificare gli stili del testo dello schema</a:t>
            </a:r>
          </a:p>
        </p:txBody>
      </p:sp>
      <p:sp>
        <p:nvSpPr>
          <p:cNvPr id="108" name="Segnaposto testo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09" name="Segnaposto testo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tangolo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 rtlCol="0"/>
          <a:lstStyle/>
          <a:p>
            <a:pPr rtl="0"/>
            <a:fld id="{52BA2D4C-972A-4C69-91F7-61BA2355BE49}" type="datetime4">
              <a:rPr lang="it-IT" noProof="0" smtClean="0">
                <a:latin typeface="+mn-lt"/>
              </a:rPr>
              <a:t>6 dicembre 2023</a:t>
            </a:fld>
            <a:endParaRPr lang="it-IT" noProof="0">
              <a:latin typeface="+mn-lt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rtlCol="0"/>
          <a:lstStyle/>
          <a:p>
            <a:pPr rtl="0"/>
            <a:r>
              <a:rPr lang="it-IT" noProof="0"/>
              <a:t>Relazione annuale</a:t>
            </a:r>
            <a:endParaRPr lang="it-IT" b="0" noProof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it-IT" noProof="0" smtClean="0"/>
              <a:pPr/>
              <a:t>‹N›</a:t>
            </a:fld>
            <a:endParaRPr lang="it-IT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3768" userDrawn="1">
          <p15:clr>
            <a:srgbClr val="FBAE40"/>
          </p15:clr>
        </p15:guide>
        <p15:guide id="9" orient="horz" pos="552" userDrawn="1">
          <p15:clr>
            <a:srgbClr val="FBAE40"/>
          </p15:clr>
        </p15:guide>
        <p15:guide id="10" orient="horz" pos="1512" userDrawn="1">
          <p15:clr>
            <a:srgbClr val="FBAE40"/>
          </p15:clr>
        </p15:guide>
        <p15:guide id="11" orient="horz" pos="28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2" name="Segnaposto titolo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0" name="Segnaposto data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88057A85-AB1C-4034-8542-1913E4094AA8}" type="datetime4">
              <a:rPr lang="it-IT" noProof="0" smtClean="0">
                <a:latin typeface="+mn-lt"/>
              </a:rPr>
              <a:t>6 dicembre 2023</a:t>
            </a:fld>
            <a:endParaRPr lang="it-IT" noProof="0">
              <a:latin typeface="+mn-lt"/>
            </a:endParaRPr>
          </a:p>
        </p:txBody>
      </p:sp>
      <p:sp>
        <p:nvSpPr>
          <p:cNvPr id="31" name="Segnaposto piè di pagina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 noProof="0"/>
              <a:t>Relazione annuale</a:t>
            </a:r>
            <a:endParaRPr lang="it-IT" b="0" noProof="0"/>
          </a:p>
        </p:txBody>
      </p:sp>
      <p:sp>
        <p:nvSpPr>
          <p:cNvPr id="32" name="Segnaposto numero diapositiva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it-IT" noProof="0" smtClean="0"/>
              <a:pPr/>
              <a:t>‹N›</a:t>
            </a:fld>
            <a:endParaRPr lang="it-IT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77" r:id="rId9"/>
    <p:sldLayoutId id="2147483685" r:id="rId10"/>
    <p:sldLayoutId id="2147483688" r:id="rId11"/>
    <p:sldLayoutId id="2147483692" r:id="rId12"/>
    <p:sldLayoutId id="2147483682" r:id="rId13"/>
    <p:sldLayoutId id="2147483694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hyperlink" Target="https://ec.europa.eu/social/main.jsp?langId=it&amp;catId=89&amp;newsId=10193&amp;furtherNews=yes" TargetMode="External"/><Relationship Id="rId4" Type="http://schemas.openxmlformats.org/officeDocument/2006/relationships/hyperlink" Target="https://digital-skills-jobs.europa.eu/digitalskills/screen/home?referrer=dsjp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https://education.ec.europa.eu/it/focus-topics/digital-education/action-plan/action-9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killonline.org/wp-content/uploads/2023/03/DigComp-2_2-Italiano-marzo-23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6">
            <a:extLst>
              <a:ext uri="{FF2B5EF4-FFF2-40B4-BE49-F238E27FC236}">
                <a16:creationId xmlns:a16="http://schemas.microsoft.com/office/drawing/2014/main" id="{76053975-7B8A-9717-8E2B-3710AD14A62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280483" y="-22543"/>
            <a:ext cx="5902138" cy="6903086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93E168C-8042-5B4E-A5A4-A5BF693AE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</p:spPr>
        <p:txBody>
          <a:bodyPr rtlCol="0" anchor="b">
            <a:normAutofit/>
          </a:bodyPr>
          <a:lstStyle/>
          <a:p>
            <a:pPr rtl="0"/>
            <a:r>
              <a:rPr lang="it-IT" dirty="0" err="1"/>
              <a:t>DigComp</a:t>
            </a:r>
            <a:r>
              <a:rPr lang="it-IT" dirty="0"/>
              <a:t> 2.2. User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18E61D8-31A3-2D45-8E25-CBE846E26E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345682"/>
          </a:xfrm>
        </p:spPr>
        <p:txBody>
          <a:bodyPr rtlCol="0">
            <a:normAutofit/>
          </a:bodyPr>
          <a:lstStyle/>
          <a:p>
            <a:pPr rtl="0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Certificazione delle competenze digitali</a:t>
            </a:r>
          </a:p>
          <a:p>
            <a:pPr rtl="0"/>
            <a:endParaRPr lang="it-IT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ABAAA3DD-2485-4955-4AB9-BF54BC2AEFB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98160" y="6332219"/>
            <a:ext cx="1313180" cy="247651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it-IT" noProof="0" dirty="0">
                <a:latin typeface="+mn-lt"/>
              </a:rPr>
              <a:t>4 dicembre 2023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938DE74F-9CE6-F623-9B51-569D6CEB932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94789" y="6332221"/>
            <a:ext cx="3777602" cy="247649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it-IT" noProof="0" dirty="0"/>
              <a:t>Certificazione internazionale di alfabetizzazione informatica</a:t>
            </a:r>
            <a:endParaRPr lang="it-IT" b="0" noProof="0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ED8DFE8F-79AE-D6C4-397D-EF497D88CE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294A09A9-5501-47C1-A89A-A340965A2BE2}" type="slidenum">
              <a:rPr lang="it-IT" noProof="0" smtClean="0"/>
              <a:pPr rtl="0">
                <a:spcAft>
                  <a:spcPts val="600"/>
                </a:spcAft>
              </a:pPr>
              <a:t>1</a:t>
            </a:fld>
            <a:endParaRPr lang="it-IT" noProof="0"/>
          </a:p>
        </p:txBody>
      </p:sp>
      <p:pic>
        <p:nvPicPr>
          <p:cNvPr id="1030" name="Picture 6" descr="Skill on Line - Tecnologie per la Didattica">
            <a:extLst>
              <a:ext uri="{FF2B5EF4-FFF2-40B4-BE49-F238E27FC236}">
                <a16:creationId xmlns:a16="http://schemas.microsoft.com/office/drawing/2014/main" id="{13CAD463-3836-4F80-D796-7DBB9E942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922959"/>
            <a:ext cx="3470222" cy="61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EBEB8A7-1C16-D159-CDC8-3C8DC82621F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330396" y="3917664"/>
            <a:ext cx="1145880" cy="1258560"/>
          </a:xfrm>
          <a:prstGeom prst="rect">
            <a:avLst/>
          </a:prstGeom>
          <a:ln w="0">
            <a:noFill/>
          </a:ln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9311DEF-D5B4-BF5D-3DAE-17E55AE71E13}"/>
              </a:ext>
            </a:extLst>
          </p:cNvPr>
          <p:cNvSpPr txBox="1"/>
          <p:nvPr/>
        </p:nvSpPr>
        <p:spPr>
          <a:xfrm>
            <a:off x="2933700" y="4176000"/>
            <a:ext cx="787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>
                <a:solidFill>
                  <a:schemeClr val="bg1"/>
                </a:solidFill>
              </a:rPr>
              <a:t>per</a:t>
            </a:r>
          </a:p>
        </p:txBody>
      </p:sp>
    </p:spTree>
    <p:extLst>
      <p:ext uri="{BB962C8B-B14F-4D97-AF65-F5344CB8AC3E}">
        <p14:creationId xmlns:p14="http://schemas.microsoft.com/office/powerpoint/2010/main" val="2960950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A4AF46A-9E83-D544-70BB-20738172E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2747" y="1169815"/>
            <a:ext cx="9798253" cy="471540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FB6B89B-BD38-8CAA-7566-D36B74DBA7B5}"/>
              </a:ext>
            </a:extLst>
          </p:cNvPr>
          <p:cNvSpPr txBox="1"/>
          <p:nvPr/>
        </p:nvSpPr>
        <p:spPr>
          <a:xfrm>
            <a:off x="140300" y="87682"/>
            <a:ext cx="5586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bg1"/>
                </a:solidFill>
                <a:latin typeface="+mj-lt"/>
              </a:rPr>
              <a:t>La home page di accesso</a:t>
            </a:r>
            <a:endParaRPr lang="it-IT" sz="36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BEC8D1A7-EB67-D156-5C1E-B69C82E1A467}"/>
              </a:ext>
            </a:extLst>
          </p:cNvPr>
          <p:cNvCxnSpPr/>
          <p:nvPr/>
        </p:nvCxnSpPr>
        <p:spPr>
          <a:xfrm>
            <a:off x="381000" y="896357"/>
            <a:ext cx="1905000" cy="0"/>
          </a:xfrm>
          <a:prstGeom prst="line">
            <a:avLst/>
          </a:prstGeom>
          <a:ln w="79375">
            <a:solidFill>
              <a:srgbClr val="7CA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562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BFB6B89B-BD38-8CAA-7566-D36B74DBA7B5}"/>
              </a:ext>
            </a:extLst>
          </p:cNvPr>
          <p:cNvSpPr txBox="1"/>
          <p:nvPr/>
        </p:nvSpPr>
        <p:spPr>
          <a:xfrm>
            <a:off x="7000223" y="4062511"/>
            <a:ext cx="48107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Inter"/>
              </a:rPr>
              <a:t>Accesso con </a:t>
            </a:r>
            <a:r>
              <a:rPr lang="it-IT" b="1" dirty="0">
                <a:solidFill>
                  <a:schemeClr val="bg1"/>
                </a:solidFill>
                <a:latin typeface="Inter"/>
              </a:rPr>
              <a:t>credenziali</a:t>
            </a:r>
            <a:r>
              <a:rPr lang="it-IT" dirty="0">
                <a:solidFill>
                  <a:schemeClr val="bg1"/>
                </a:solidFill>
                <a:latin typeface="Inter"/>
              </a:rPr>
              <a:t> ricevute </a:t>
            </a:r>
            <a:r>
              <a:rPr lang="it-IT" b="1" dirty="0">
                <a:solidFill>
                  <a:schemeClr val="bg1"/>
                </a:solidFill>
                <a:latin typeface="Inter"/>
              </a:rPr>
              <a:t>via email </a:t>
            </a:r>
            <a:r>
              <a:rPr lang="it-IT" dirty="0">
                <a:solidFill>
                  <a:schemeClr val="bg1"/>
                </a:solidFill>
                <a:latin typeface="Inter"/>
              </a:rPr>
              <a:t>da parte dell’utente.</a:t>
            </a:r>
          </a:p>
          <a:p>
            <a:br>
              <a:rPr lang="it-IT" dirty="0">
                <a:solidFill>
                  <a:schemeClr val="bg1"/>
                </a:solidFill>
                <a:latin typeface="Inter"/>
              </a:rPr>
            </a:br>
            <a:r>
              <a:rPr lang="it-IT" dirty="0">
                <a:solidFill>
                  <a:schemeClr val="bg1"/>
                </a:solidFill>
                <a:latin typeface="Inter"/>
              </a:rPr>
              <a:t>La email dell’utente dev’essere </a:t>
            </a:r>
            <a:r>
              <a:rPr lang="it-IT" b="1" dirty="0">
                <a:solidFill>
                  <a:schemeClr val="bg1"/>
                </a:solidFill>
                <a:latin typeface="Inter"/>
              </a:rPr>
              <a:t>attiva, funzionante e accessibile</a:t>
            </a:r>
            <a:r>
              <a:rPr lang="it-IT" dirty="0">
                <a:solidFill>
                  <a:schemeClr val="bg1"/>
                </a:solidFill>
                <a:latin typeface="Inter"/>
              </a:rPr>
              <a:t> sui device usati per la fruizione del corso</a:t>
            </a:r>
            <a:br>
              <a:rPr lang="it-IT" dirty="0">
                <a:solidFill>
                  <a:schemeClr val="bg1"/>
                </a:solidFill>
                <a:latin typeface="Inter"/>
              </a:rPr>
            </a:br>
            <a:r>
              <a:rPr lang="it-IT" dirty="0">
                <a:solidFill>
                  <a:schemeClr val="bg1"/>
                </a:solidFill>
                <a:latin typeface="Inter"/>
              </a:rPr>
              <a:t>Dopo aver inserito i dati, cliccare su </a:t>
            </a:r>
            <a:r>
              <a:rPr lang="it-IT" b="1" dirty="0">
                <a:solidFill>
                  <a:srgbClr val="0070C0"/>
                </a:solidFill>
                <a:latin typeface="Inter"/>
              </a:rPr>
              <a:t>Login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08FFA7F-1DEC-D40D-0FF0-367C84A7A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2009" y="1504197"/>
            <a:ext cx="5448213" cy="3690361"/>
          </a:xfrm>
          <a:prstGeom prst="rect">
            <a:avLst/>
          </a:prstGeom>
        </p:spPr>
      </p:pic>
      <p:sp>
        <p:nvSpPr>
          <p:cNvPr id="3" name="Freccia destra 2">
            <a:extLst>
              <a:ext uri="{FF2B5EF4-FFF2-40B4-BE49-F238E27FC236}">
                <a16:creationId xmlns:a16="http://schemas.microsoft.com/office/drawing/2014/main" id="{BA4CB627-AF3A-1DA3-A754-6E3BBFAC59E1}"/>
              </a:ext>
            </a:extLst>
          </p:cNvPr>
          <p:cNvSpPr/>
          <p:nvPr/>
        </p:nvSpPr>
        <p:spPr>
          <a:xfrm>
            <a:off x="1136753" y="4444894"/>
            <a:ext cx="1012822" cy="35628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CCF19B0-D79C-D588-F465-70FFBF963B6E}"/>
              </a:ext>
            </a:extLst>
          </p:cNvPr>
          <p:cNvSpPr txBox="1"/>
          <p:nvPr/>
        </p:nvSpPr>
        <p:spPr>
          <a:xfrm>
            <a:off x="366451" y="57834"/>
            <a:ext cx="3358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bg1"/>
                </a:solidFill>
                <a:latin typeface="+mj-lt"/>
              </a:rPr>
              <a:t>Box di login</a:t>
            </a:r>
            <a:endParaRPr lang="it-IT" sz="36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0C544864-102D-CD92-A189-8F2AF10F2002}"/>
              </a:ext>
            </a:extLst>
          </p:cNvPr>
          <p:cNvCxnSpPr/>
          <p:nvPr/>
        </p:nvCxnSpPr>
        <p:spPr>
          <a:xfrm>
            <a:off x="381000" y="896357"/>
            <a:ext cx="1905000" cy="0"/>
          </a:xfrm>
          <a:prstGeom prst="line">
            <a:avLst/>
          </a:prstGeom>
          <a:ln w="79375">
            <a:solidFill>
              <a:srgbClr val="7CA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909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AD4CEE4-23E4-B92D-84F2-783DA6A4A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</p:spPr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piattaforme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32A1C7F-03F1-52DD-3724-E034AA134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</p:spPr>
        <p:txBody>
          <a:bodyPr/>
          <a:lstStyle/>
          <a:p>
            <a:r>
              <a:rPr lang="en-US" dirty="0">
                <a:solidFill>
                  <a:srgbClr val="7CA655"/>
                </a:solidFill>
              </a:rPr>
              <a:t>La </a:t>
            </a:r>
            <a:r>
              <a:rPr lang="it-IT" dirty="0">
                <a:solidFill>
                  <a:srgbClr val="7CA655"/>
                </a:solidFill>
              </a:rPr>
              <a:t>piattaforma</a:t>
            </a:r>
            <a:r>
              <a:rPr lang="en-US" dirty="0">
                <a:solidFill>
                  <a:srgbClr val="7CA655"/>
                </a:solidFill>
              </a:rPr>
              <a:t> Aula 01 è del </a:t>
            </a:r>
            <a:r>
              <a:rPr lang="en-US" dirty="0" err="1">
                <a:solidFill>
                  <a:srgbClr val="7CA655"/>
                </a:solidFill>
              </a:rPr>
              <a:t>tipo</a:t>
            </a:r>
            <a:r>
              <a:rPr lang="en-US" dirty="0">
                <a:solidFill>
                  <a:srgbClr val="7CA655"/>
                </a:solidFill>
              </a:rPr>
              <a:t> LMS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7BFF1B1-B86C-17F4-9EE5-AAD6FED0CF2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</p:spPr>
        <p:txBody>
          <a:bodyPr/>
          <a:lstStyle/>
          <a:p>
            <a:r>
              <a:rPr lang="en-US" dirty="0" err="1"/>
              <a:t>L’interfaccia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piattaforma</a:t>
            </a:r>
            <a:endParaRPr lang="en-US" dirty="0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4DD904C4-0835-8945-A262-E44E0AC32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5"/>
            <a:ext cx="4827178" cy="2589977"/>
          </a:xfrm>
        </p:spPr>
        <p:txBody>
          <a:bodyPr>
            <a:noAutofit/>
          </a:bodyPr>
          <a:lstStyle/>
          <a:p>
            <a:r>
              <a:rPr lang="it-IT" sz="1800" dirty="0">
                <a:latin typeface="Inter"/>
              </a:rPr>
              <a:t>La formazione a distanza è di tipo asincrono e completamente autogestita dal corsista ed è monitorata automaticamente dal Sistema di gestione della piattaforma.</a:t>
            </a:r>
          </a:p>
          <a:p>
            <a:r>
              <a:rPr lang="it-IT" sz="1800" dirty="0">
                <a:latin typeface="Inter"/>
              </a:rPr>
              <a:t>È possibile, comunque, prevedere delle sessioni di formazione sincrone (in presenza o a distanza) per specifici argomenti e come rinforzo dei contenuti della piattaforma, lì dove i singoli territori avessero le risorse per farlo.</a:t>
            </a:r>
          </a:p>
        </p:txBody>
      </p:sp>
      <p:pic>
        <p:nvPicPr>
          <p:cNvPr id="9" name="Segnaposto immagine 8" descr="Immagine che contiene testo, software, Sistema operativo, Icona del computer&#10;&#10;Descrizione generata automaticamente">
            <a:extLst>
              <a:ext uri="{FF2B5EF4-FFF2-40B4-BE49-F238E27FC236}">
                <a16:creationId xmlns:a16="http://schemas.microsoft.com/office/drawing/2014/main" id="{E9072097-A0A8-230B-01E0-7BC0C1411E3D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700" y="2798763"/>
            <a:ext cx="4756150" cy="2687637"/>
          </a:xfrm>
          <a:noFill/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8FCF26-79E3-8501-A1D5-B4BDC95FF2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 anchor="t">
            <a:normAutofit/>
          </a:bodyPr>
          <a:lstStyle/>
          <a:p>
            <a:pPr rtl="0">
              <a:spcAft>
                <a:spcPts val="600"/>
              </a:spcAft>
            </a:pPr>
            <a:fld id="{294A09A9-5501-47C1-A89A-A340965A2BE2}" type="slidenum">
              <a:rPr lang="it-IT" noProof="0" smtClean="0"/>
              <a:pPr rtl="0">
                <a:spcAft>
                  <a:spcPts val="600"/>
                </a:spcAft>
              </a:pPr>
              <a:t>12</a:t>
            </a:fld>
            <a:endParaRPr lang="it-IT" noProof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79A2BF3-DEAF-B20C-E02C-2742E8E50C42}"/>
              </a:ext>
            </a:extLst>
          </p:cNvPr>
          <p:cNvSpPr txBox="1"/>
          <p:nvPr/>
        </p:nvSpPr>
        <p:spPr>
          <a:xfrm>
            <a:off x="6196267" y="5545392"/>
            <a:ext cx="5937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"/>
            <a:r>
              <a:rPr lang="it-IT" sz="1800" kern="0" dirty="0">
                <a:solidFill>
                  <a:srgbClr val="7CA655"/>
                </a:solidFill>
                <a:effectLst/>
                <a:latin typeface="+mj-lt"/>
                <a:ea typeface="Trebuchet MS" panose="020B0603020202020204" pitchFamily="34" charset="0"/>
                <a:cs typeface="Trebuchet MS" panose="020B0603020202020204" pitchFamily="34" charset="0"/>
              </a:rPr>
              <a:t>Requisiti</a:t>
            </a:r>
            <a:r>
              <a:rPr lang="it-IT" sz="1800" kern="0" spc="10" dirty="0">
                <a:solidFill>
                  <a:srgbClr val="7CA655"/>
                </a:solidFill>
                <a:effectLst/>
                <a:latin typeface="+mj-lt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it-IT" sz="1800" kern="0" dirty="0">
                <a:solidFill>
                  <a:srgbClr val="7CA655"/>
                </a:solidFill>
                <a:effectLst/>
                <a:latin typeface="+mj-lt"/>
                <a:ea typeface="Trebuchet MS" panose="020B0603020202020204" pitchFamily="34" charset="0"/>
                <a:cs typeface="Trebuchet MS" panose="020B0603020202020204" pitchFamily="34" charset="0"/>
              </a:rPr>
              <a:t>Hardware</a:t>
            </a:r>
            <a:r>
              <a:rPr lang="it-IT" sz="1800" kern="0" spc="15" dirty="0">
                <a:solidFill>
                  <a:srgbClr val="7CA655"/>
                </a:solidFill>
                <a:effectLst/>
                <a:latin typeface="+mj-lt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it-IT" sz="1800" kern="0" dirty="0">
                <a:solidFill>
                  <a:srgbClr val="7CA655"/>
                </a:solidFill>
                <a:effectLst/>
                <a:latin typeface="+mj-lt"/>
                <a:ea typeface="Trebuchet MS" panose="020B0603020202020204" pitchFamily="34" charset="0"/>
                <a:cs typeface="Trebuchet MS" panose="020B0603020202020204" pitchFamily="34" charset="0"/>
              </a:rPr>
              <a:t>e</a:t>
            </a:r>
            <a:r>
              <a:rPr lang="it-IT" sz="1800" kern="0" spc="15" dirty="0">
                <a:solidFill>
                  <a:srgbClr val="7CA655"/>
                </a:solidFill>
                <a:effectLst/>
                <a:latin typeface="+mj-lt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it-IT" sz="1800" kern="0" dirty="0">
                <a:solidFill>
                  <a:srgbClr val="7CA655"/>
                </a:solidFill>
                <a:effectLst/>
                <a:latin typeface="+mj-lt"/>
                <a:ea typeface="Trebuchet MS" panose="020B0603020202020204" pitchFamily="34" charset="0"/>
                <a:cs typeface="Trebuchet MS" panose="020B0603020202020204" pitchFamily="34" charset="0"/>
              </a:rPr>
              <a:t>Software</a:t>
            </a:r>
            <a:r>
              <a:rPr lang="it-IT" sz="1800" kern="0" spc="15" dirty="0">
                <a:solidFill>
                  <a:srgbClr val="7CA655"/>
                </a:solidFill>
                <a:effectLst/>
                <a:latin typeface="+mj-lt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it-IT" sz="1800" kern="0" dirty="0">
                <a:solidFill>
                  <a:srgbClr val="7CA655"/>
                </a:solidFill>
                <a:effectLst/>
                <a:latin typeface="+mj-lt"/>
                <a:ea typeface="Trebuchet MS" panose="020B0603020202020204" pitchFamily="34" charset="0"/>
                <a:cs typeface="Trebuchet MS" panose="020B0603020202020204" pitchFamily="34" charset="0"/>
              </a:rPr>
              <a:t>per</a:t>
            </a:r>
            <a:r>
              <a:rPr lang="it-IT" sz="1800" kern="0" spc="15" dirty="0">
                <a:solidFill>
                  <a:srgbClr val="7CA655"/>
                </a:solidFill>
                <a:effectLst/>
                <a:latin typeface="+mj-lt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it-IT" sz="1800" kern="0" dirty="0">
                <a:solidFill>
                  <a:srgbClr val="7CA655"/>
                </a:solidFill>
                <a:effectLst/>
                <a:latin typeface="+mj-lt"/>
                <a:ea typeface="Trebuchet MS" panose="020B0603020202020204" pitchFamily="34" charset="0"/>
                <a:cs typeface="Trebuchet MS" panose="020B0603020202020204" pitchFamily="34" charset="0"/>
              </a:rPr>
              <a:t>il</a:t>
            </a:r>
            <a:r>
              <a:rPr lang="it-IT" sz="1800" kern="0" spc="15" dirty="0">
                <a:solidFill>
                  <a:srgbClr val="7CA655"/>
                </a:solidFill>
                <a:effectLst/>
                <a:latin typeface="+mj-lt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it-IT" sz="1800" kern="0" dirty="0">
                <a:solidFill>
                  <a:srgbClr val="7CA655"/>
                </a:solidFill>
                <a:effectLst/>
                <a:latin typeface="+mj-lt"/>
                <a:ea typeface="Trebuchet MS" panose="020B0603020202020204" pitchFamily="34" charset="0"/>
                <a:cs typeface="Trebuchet MS" panose="020B0603020202020204" pitchFamily="34" charset="0"/>
              </a:rPr>
              <a:t>corso</a:t>
            </a:r>
            <a:r>
              <a:rPr lang="it-IT" sz="1800" kern="0" spc="15" dirty="0">
                <a:solidFill>
                  <a:srgbClr val="7CA655"/>
                </a:solidFill>
                <a:effectLst/>
                <a:latin typeface="+mj-lt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it-IT" sz="1800" kern="0" dirty="0">
                <a:solidFill>
                  <a:srgbClr val="7CA655"/>
                </a:solidFill>
                <a:effectLst/>
                <a:latin typeface="+mj-lt"/>
                <a:ea typeface="Trebuchet MS" panose="020B0603020202020204" pitchFamily="34" charset="0"/>
                <a:cs typeface="Trebuchet MS" panose="020B0603020202020204" pitchFamily="34" charset="0"/>
              </a:rPr>
              <a:t>di</a:t>
            </a:r>
            <a:r>
              <a:rPr lang="it-IT" sz="1800" kern="0" spc="15" dirty="0">
                <a:solidFill>
                  <a:srgbClr val="7CA655"/>
                </a:solidFill>
                <a:effectLst/>
                <a:latin typeface="+mj-lt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it-IT" sz="1800" kern="0" dirty="0">
                <a:solidFill>
                  <a:srgbClr val="7CA655"/>
                </a:solidFill>
                <a:effectLst/>
                <a:latin typeface="+mj-lt"/>
                <a:ea typeface="Trebuchet MS" panose="020B0603020202020204" pitchFamily="34" charset="0"/>
                <a:cs typeface="Trebuchet MS" panose="020B0603020202020204" pitchFamily="34" charset="0"/>
              </a:rPr>
              <a:t>formazione</a:t>
            </a:r>
          </a:p>
          <a:p>
            <a:pPr marL="71755">
              <a:spcBef>
                <a:spcPts val="15"/>
              </a:spcBef>
            </a:pPr>
            <a:r>
              <a:rPr lang="it-IT" sz="180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PC</a:t>
            </a:r>
            <a:r>
              <a:rPr lang="it-IT" sz="1800" spc="35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it-IT" sz="180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Desktop</a:t>
            </a:r>
            <a:r>
              <a:rPr lang="it-IT" spc="40" dirty="0">
                <a:solidFill>
                  <a:schemeClr val="bg1"/>
                </a:solidFill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,</a:t>
            </a:r>
            <a:r>
              <a:rPr lang="it-IT" sz="1800" spc="35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it-IT" sz="180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notebook, tablet o smartphone.</a:t>
            </a:r>
          </a:p>
          <a:p>
            <a:pPr marL="71755">
              <a:spcBef>
                <a:spcPts val="15"/>
              </a:spcBef>
            </a:pPr>
            <a:r>
              <a:rPr lang="it-IT" sz="180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B</a:t>
            </a:r>
            <a:r>
              <a:rPr lang="it-IT" sz="1800" spc="-2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r</a:t>
            </a:r>
            <a:r>
              <a:rPr lang="it-IT" sz="1800" spc="-25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o</a:t>
            </a:r>
            <a:r>
              <a:rPr lang="it-IT" sz="1800" spc="-2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w</a:t>
            </a:r>
            <a:r>
              <a:rPr lang="it-IT" sz="180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ser</a:t>
            </a:r>
            <a:r>
              <a:rPr lang="it-IT" sz="1800" spc="-6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it-IT" sz="180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Internet</a:t>
            </a:r>
            <a:r>
              <a:rPr lang="it-IT" sz="1800" spc="-6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it-IT" sz="180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aggiorn</a:t>
            </a:r>
            <a:r>
              <a:rPr lang="it-IT" sz="1800" spc="-5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a</a:t>
            </a:r>
            <a:r>
              <a:rPr lang="it-IT" sz="1800" spc="-15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t</a:t>
            </a:r>
            <a:r>
              <a:rPr lang="it-IT" sz="180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o</a:t>
            </a:r>
            <a:r>
              <a:rPr lang="it-IT" sz="1800" spc="-6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it-IT" sz="1800" spc="-25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(</a:t>
            </a:r>
            <a:r>
              <a:rPr lang="it-IT" sz="180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Ch</a:t>
            </a:r>
            <a:r>
              <a:rPr lang="it-IT" sz="1800" spc="-2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r</a:t>
            </a:r>
            <a:r>
              <a:rPr lang="it-IT" sz="180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ome,</a:t>
            </a:r>
            <a:r>
              <a:rPr lang="it-IT" sz="1800" spc="-6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it-IT" sz="1800" spc="-2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E</a:t>
            </a:r>
            <a:r>
              <a:rPr lang="it-IT" sz="180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dge,</a:t>
            </a:r>
            <a:r>
              <a:rPr lang="it-IT" sz="1800" spc="-6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it-IT" sz="180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S</a:t>
            </a:r>
            <a:r>
              <a:rPr lang="it-IT" sz="1800" spc="-5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af</a:t>
            </a:r>
            <a:r>
              <a:rPr lang="it-IT" sz="180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ari,</a:t>
            </a:r>
            <a:r>
              <a:rPr lang="it-IT" sz="1800" spc="-6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it-IT" sz="180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Fi</a:t>
            </a:r>
            <a:r>
              <a:rPr lang="it-IT" sz="1800" spc="-2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r</a:t>
            </a:r>
            <a:r>
              <a:rPr lang="it-IT" sz="1800" spc="-1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e</a:t>
            </a:r>
            <a:r>
              <a:rPr lang="it-IT" sz="1800" spc="-2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f</a:t>
            </a:r>
            <a:r>
              <a:rPr lang="it-IT" sz="1800" spc="-3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o</a:t>
            </a:r>
            <a:r>
              <a:rPr lang="it-IT" sz="180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x)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3670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AD4CEE4-23E4-B92D-84F2-783DA6A4A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L’iscrizione</a:t>
            </a:r>
            <a:r>
              <a:rPr lang="en-US" dirty="0"/>
              <a:t> al </a:t>
            </a:r>
            <a:r>
              <a:rPr lang="en-US" dirty="0" err="1"/>
              <a:t>corso</a:t>
            </a:r>
            <a:r>
              <a:rPr lang="en-US" dirty="0"/>
              <a:t> e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piattaforma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32A1C7F-03F1-52DD-3724-E034AA134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7CA655"/>
                </a:solidFill>
              </a:rPr>
              <a:t>L’iscrizione</a:t>
            </a:r>
            <a:r>
              <a:rPr lang="en-US" dirty="0">
                <a:solidFill>
                  <a:srgbClr val="7CA655"/>
                </a:solidFill>
              </a:rPr>
              <a:t> al </a:t>
            </a:r>
            <a:r>
              <a:rPr lang="en-US" dirty="0" err="1">
                <a:solidFill>
                  <a:srgbClr val="7CA655"/>
                </a:solidFill>
              </a:rPr>
              <a:t>corso</a:t>
            </a:r>
            <a:endParaRPr lang="en-US" dirty="0">
              <a:solidFill>
                <a:srgbClr val="7CA655"/>
              </a:solidFill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7BFF1B1-B86C-17F4-9EE5-AAD6FED0CF2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</p:spPr>
        <p:txBody>
          <a:bodyPr/>
          <a:lstStyle/>
          <a:p>
            <a:r>
              <a:rPr lang="en-US" dirty="0" err="1"/>
              <a:t>L’iscrizione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piattaforma</a:t>
            </a:r>
            <a:endParaRPr lang="en-US" dirty="0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4DD904C4-0835-8945-A262-E44E0AC32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5"/>
            <a:ext cx="4827178" cy="3179791"/>
          </a:xfrm>
        </p:spPr>
        <p:txBody>
          <a:bodyPr>
            <a:noAutofit/>
          </a:bodyPr>
          <a:lstStyle/>
          <a:p>
            <a:r>
              <a:rPr lang="it-IT" sz="1800" dirty="0">
                <a:latin typeface="Inter"/>
              </a:rPr>
              <a:t>L’iscrizione è curata da Proteo Fare Sapere.</a:t>
            </a:r>
          </a:p>
          <a:p>
            <a:r>
              <a:rPr lang="it-IT" sz="1800" dirty="0">
                <a:latin typeface="Inter"/>
              </a:rPr>
              <a:t>Proteo estrarrà e invierà a mezzo posta elettronica a Skill on Line il file </a:t>
            </a:r>
            <a:r>
              <a:rPr lang="it-IT" sz="1800" dirty="0" err="1">
                <a:latin typeface="Inter"/>
              </a:rPr>
              <a:t>exel</a:t>
            </a:r>
            <a:r>
              <a:rPr lang="it-IT" sz="1800" dirty="0">
                <a:latin typeface="Inter"/>
              </a:rPr>
              <a:t> generato dal modulo Google, verificando la completezza e la correttezza dei dati del candidato e confermando l’iscrizione.</a:t>
            </a:r>
          </a:p>
          <a:p>
            <a:r>
              <a:rPr lang="it-IT" sz="1800" dirty="0">
                <a:latin typeface="Inter"/>
              </a:rPr>
              <a:t>L’assistenza all’uso della piattaforma sarà dato direttamente da Skill on Line</a:t>
            </a:r>
          </a:p>
        </p:txBody>
      </p:sp>
      <p:pic>
        <p:nvPicPr>
          <p:cNvPr id="9" name="Segnaposto immagine 8" descr="Immagine che contiene testo, software, Sistema operativo, Icona del computer&#10;&#10;Descrizione generata automaticamente">
            <a:extLst>
              <a:ext uri="{FF2B5EF4-FFF2-40B4-BE49-F238E27FC236}">
                <a16:creationId xmlns:a16="http://schemas.microsoft.com/office/drawing/2014/main" id="{E9072097-A0A8-230B-01E0-7BC0C1411E3D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700" y="2798763"/>
            <a:ext cx="4756150" cy="2687637"/>
          </a:xfrm>
          <a:noFill/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8FCF26-79E3-8501-A1D5-B4BDC95FF2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 anchor="t">
            <a:normAutofit/>
          </a:bodyPr>
          <a:lstStyle/>
          <a:p>
            <a:pPr rtl="0">
              <a:spcAft>
                <a:spcPts val="600"/>
              </a:spcAft>
            </a:pPr>
            <a:fld id="{294A09A9-5501-47C1-A89A-A340965A2BE2}" type="slidenum">
              <a:rPr lang="it-IT" noProof="0" smtClean="0"/>
              <a:pPr rtl="0">
                <a:spcAft>
                  <a:spcPts val="600"/>
                </a:spcAft>
              </a:pPr>
              <a:t>13</a:t>
            </a:fld>
            <a:endParaRPr lang="it-IT" noProof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79A2BF3-DEAF-B20C-E02C-2742E8E50C42}"/>
              </a:ext>
            </a:extLst>
          </p:cNvPr>
          <p:cNvSpPr txBox="1"/>
          <p:nvPr/>
        </p:nvSpPr>
        <p:spPr>
          <a:xfrm>
            <a:off x="6196267" y="5545392"/>
            <a:ext cx="5937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">
              <a:spcBef>
                <a:spcPts val="15"/>
              </a:spcBef>
            </a:pPr>
            <a:r>
              <a:rPr lang="it-IT" sz="180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Una volta inviati i dati, Skill On Line provvederà a consentire all’iscritto l’accesso alla piattaforma Aula 01 e al corso on line per la formazione, </a:t>
            </a:r>
            <a:r>
              <a:rPr lang="it-IT" sz="1800" b="1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attraverso quella di Proteo</a:t>
            </a:r>
            <a:endParaRPr lang="it-IT" b="1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1D25D17-CCC2-75B9-5AC9-50080BEAA9E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400801" y="3056765"/>
            <a:ext cx="309698" cy="343051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587170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BFB6B89B-BD38-8CAA-7566-D36B74DBA7B5}"/>
              </a:ext>
            </a:extLst>
          </p:cNvPr>
          <p:cNvSpPr txBox="1"/>
          <p:nvPr/>
        </p:nvSpPr>
        <p:spPr>
          <a:xfrm>
            <a:off x="6565010" y="3999611"/>
            <a:ext cx="52459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Inter"/>
              </a:rPr>
              <a:t>Accesso con </a:t>
            </a:r>
            <a:r>
              <a:rPr lang="it-IT" b="1" dirty="0">
                <a:solidFill>
                  <a:schemeClr val="bg1"/>
                </a:solidFill>
                <a:latin typeface="Inter"/>
              </a:rPr>
              <a:t>credenziali</a:t>
            </a:r>
            <a:r>
              <a:rPr lang="it-IT" dirty="0">
                <a:solidFill>
                  <a:schemeClr val="bg1"/>
                </a:solidFill>
                <a:latin typeface="Inter"/>
              </a:rPr>
              <a:t> ricevute via email da parte dell’utente.</a:t>
            </a:r>
            <a:br>
              <a:rPr lang="it-IT" dirty="0">
                <a:solidFill>
                  <a:schemeClr val="bg1"/>
                </a:solidFill>
                <a:latin typeface="Inter"/>
              </a:rPr>
            </a:br>
            <a:r>
              <a:rPr lang="it-IT" dirty="0">
                <a:solidFill>
                  <a:schemeClr val="bg1"/>
                </a:solidFill>
                <a:latin typeface="Inter"/>
              </a:rPr>
              <a:t>L’indirizzo email </a:t>
            </a:r>
            <a:r>
              <a:rPr lang="it-IT" b="1" dirty="0">
                <a:solidFill>
                  <a:schemeClr val="bg1"/>
                </a:solidFill>
                <a:latin typeface="Inter"/>
              </a:rPr>
              <a:t>fornito in </a:t>
            </a:r>
            <a:r>
              <a:rPr lang="it-IT" dirty="0">
                <a:solidFill>
                  <a:schemeClr val="bg1"/>
                </a:solidFill>
                <a:latin typeface="Inter"/>
              </a:rPr>
              <a:t>fase di </a:t>
            </a:r>
            <a:r>
              <a:rPr lang="it-IT" b="1" dirty="0">
                <a:solidFill>
                  <a:schemeClr val="bg1"/>
                </a:solidFill>
                <a:latin typeface="Inter"/>
              </a:rPr>
              <a:t>iscrizione </a:t>
            </a:r>
            <a:r>
              <a:rPr lang="it-IT" dirty="0">
                <a:solidFill>
                  <a:schemeClr val="bg1"/>
                </a:solidFill>
                <a:latin typeface="Inter"/>
              </a:rPr>
              <a:t>servirà anche per il recupero delle credenziali.</a:t>
            </a:r>
            <a:br>
              <a:rPr lang="it-IT" dirty="0">
                <a:solidFill>
                  <a:schemeClr val="bg1"/>
                </a:solidFill>
                <a:latin typeface="Inter"/>
              </a:rPr>
            </a:br>
            <a:br>
              <a:rPr lang="it-IT" dirty="0">
                <a:solidFill>
                  <a:schemeClr val="bg1"/>
                </a:solidFill>
                <a:latin typeface="Inter"/>
              </a:rPr>
            </a:br>
            <a:r>
              <a:rPr lang="it-IT" dirty="0">
                <a:solidFill>
                  <a:schemeClr val="bg1"/>
                </a:solidFill>
                <a:latin typeface="Inter"/>
              </a:rPr>
              <a:t>Dopo aver inserito i dati, cliccare su </a:t>
            </a:r>
            <a:r>
              <a:rPr lang="it-IT" b="1" dirty="0">
                <a:solidFill>
                  <a:srgbClr val="0070C0"/>
                </a:solidFill>
                <a:latin typeface="Inter"/>
              </a:rPr>
              <a:t>ACCEDI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08FFA7F-1DEC-D40D-0FF0-367C84A7A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3111" y="677285"/>
            <a:ext cx="4404377" cy="5151856"/>
          </a:xfrm>
          <a:prstGeom prst="rect">
            <a:avLst/>
          </a:prstGeom>
        </p:spPr>
      </p:pic>
      <p:sp>
        <p:nvSpPr>
          <p:cNvPr id="3" name="Freccia destra 2">
            <a:extLst>
              <a:ext uri="{FF2B5EF4-FFF2-40B4-BE49-F238E27FC236}">
                <a16:creationId xmlns:a16="http://schemas.microsoft.com/office/drawing/2014/main" id="{BA4CB627-AF3A-1DA3-A754-6E3BBFAC59E1}"/>
              </a:ext>
            </a:extLst>
          </p:cNvPr>
          <p:cNvSpPr/>
          <p:nvPr/>
        </p:nvSpPr>
        <p:spPr>
          <a:xfrm>
            <a:off x="1090289" y="4656308"/>
            <a:ext cx="1012822" cy="35628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CCF19B0-D79C-D588-F465-70FFBF963B6E}"/>
              </a:ext>
            </a:extLst>
          </p:cNvPr>
          <p:cNvSpPr txBox="1"/>
          <p:nvPr/>
        </p:nvSpPr>
        <p:spPr>
          <a:xfrm>
            <a:off x="366451" y="57834"/>
            <a:ext cx="3358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bg1"/>
                </a:solidFill>
                <a:latin typeface="+mj-lt"/>
              </a:rPr>
              <a:t>Box di login</a:t>
            </a:r>
            <a:endParaRPr lang="it-IT" sz="36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0C544864-102D-CD92-A189-8F2AF10F2002}"/>
              </a:ext>
            </a:extLst>
          </p:cNvPr>
          <p:cNvCxnSpPr/>
          <p:nvPr/>
        </p:nvCxnSpPr>
        <p:spPr>
          <a:xfrm>
            <a:off x="381000" y="896357"/>
            <a:ext cx="1905000" cy="0"/>
          </a:xfrm>
          <a:prstGeom prst="line">
            <a:avLst/>
          </a:prstGeom>
          <a:ln w="79375">
            <a:solidFill>
              <a:srgbClr val="7CA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629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BFB6B89B-BD38-8CAA-7566-D36B74DBA7B5}"/>
              </a:ext>
            </a:extLst>
          </p:cNvPr>
          <p:cNvSpPr txBox="1"/>
          <p:nvPr/>
        </p:nvSpPr>
        <p:spPr>
          <a:xfrm>
            <a:off x="1989636" y="743110"/>
            <a:ext cx="85302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Inter"/>
              </a:rPr>
              <a:t>Dopo aver effettuato l’accesso si visualizza la bacheca che contiene i 5 moduli DIGCOMP</a:t>
            </a:r>
            <a:br>
              <a:rPr lang="it-IT" dirty="0">
                <a:solidFill>
                  <a:schemeClr val="bg1"/>
                </a:solidFill>
                <a:latin typeface="Inter"/>
              </a:rPr>
            </a:br>
            <a:r>
              <a:rPr lang="it-IT" dirty="0">
                <a:solidFill>
                  <a:schemeClr val="bg1"/>
                </a:solidFill>
                <a:latin typeface="Inter"/>
              </a:rPr>
              <a:t>Ogni modulo rappresenta una delle aree DIGCOMP 2.2</a:t>
            </a:r>
            <a:br>
              <a:rPr lang="it-IT" dirty="0">
                <a:solidFill>
                  <a:schemeClr val="bg1"/>
                </a:solidFill>
                <a:latin typeface="Inter"/>
              </a:rPr>
            </a:br>
            <a:r>
              <a:rPr lang="it-IT" dirty="0">
                <a:solidFill>
                  <a:schemeClr val="bg1"/>
                </a:solidFill>
                <a:latin typeface="Inter"/>
              </a:rPr>
              <a:t>Ogni modulo consente di formarsi sul modulo specifico</a:t>
            </a:r>
            <a:br>
              <a:rPr lang="it-IT" dirty="0">
                <a:solidFill>
                  <a:schemeClr val="bg1"/>
                </a:solidFill>
                <a:latin typeface="Inter"/>
              </a:rPr>
            </a:br>
            <a:r>
              <a:rPr lang="it-IT" dirty="0">
                <a:solidFill>
                  <a:schemeClr val="bg1"/>
                </a:solidFill>
                <a:latin typeface="Inter"/>
              </a:rPr>
              <a:t>Ogni modulo presenta al suo interno le unità didattiche di studio, gli esercizi e le simulazioni dell’esame.</a:t>
            </a:r>
            <a:endParaRPr lang="it-IT" b="1" dirty="0">
              <a:solidFill>
                <a:schemeClr val="bg1"/>
              </a:solidFill>
              <a:latin typeface="Inter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3170B1D-5D95-684F-7BE5-CAD630114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116709"/>
            <a:ext cx="10820400" cy="374129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6161161-5979-F358-AA0D-5B0A59BCF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347294"/>
            <a:ext cx="3160717" cy="445604"/>
          </a:xfrm>
        </p:spPr>
        <p:txBody>
          <a:bodyPr>
            <a:noAutofit/>
          </a:bodyPr>
          <a:lstStyle/>
          <a:p>
            <a:r>
              <a:rPr lang="it-IT" sz="3600" dirty="0">
                <a:latin typeface="+mj-lt"/>
              </a:rPr>
              <a:t>La dashboard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B0305837-14BC-C73E-81E6-05405E2F08D4}"/>
              </a:ext>
            </a:extLst>
          </p:cNvPr>
          <p:cNvCxnSpPr/>
          <p:nvPr/>
        </p:nvCxnSpPr>
        <p:spPr>
          <a:xfrm>
            <a:off x="952500" y="3043210"/>
            <a:ext cx="1905000" cy="0"/>
          </a:xfrm>
          <a:prstGeom prst="line">
            <a:avLst/>
          </a:prstGeom>
          <a:ln w="79375">
            <a:solidFill>
              <a:srgbClr val="7CA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409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BFB6B89B-BD38-8CAA-7566-D36B74DBA7B5}"/>
              </a:ext>
            </a:extLst>
          </p:cNvPr>
          <p:cNvSpPr txBox="1"/>
          <p:nvPr/>
        </p:nvSpPr>
        <p:spPr>
          <a:xfrm>
            <a:off x="3578087" y="149698"/>
            <a:ext cx="8613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Inter"/>
              </a:rPr>
              <a:t>Dopo aver selezionato uno dei moduli si accede all’area di studio, specifica di quel modulo.</a:t>
            </a:r>
            <a:br>
              <a:rPr lang="it-IT" dirty="0">
                <a:solidFill>
                  <a:schemeClr val="bg1"/>
                </a:solidFill>
                <a:latin typeface="Inter"/>
              </a:rPr>
            </a:br>
            <a:r>
              <a:rPr lang="it-IT" dirty="0">
                <a:solidFill>
                  <a:schemeClr val="bg1"/>
                </a:solidFill>
                <a:latin typeface="Inter"/>
              </a:rPr>
              <a:t>Nella parte superiore è presente una barra con la sezione HOME , AIUTO, PROFILO e il pulsante di uscita</a:t>
            </a:r>
            <a:br>
              <a:rPr lang="it-IT" dirty="0">
                <a:solidFill>
                  <a:schemeClr val="bg1"/>
                </a:solidFill>
                <a:latin typeface="Inter"/>
              </a:rPr>
            </a:br>
            <a:r>
              <a:rPr lang="it-IT" dirty="0">
                <a:solidFill>
                  <a:schemeClr val="bg1"/>
                </a:solidFill>
                <a:latin typeface="Inter"/>
              </a:rPr>
              <a:t>Nella parte centrale ci sono le icone che identificano le funzionalità del corso.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4703484-9975-B185-7572-DE6571046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76" y="1451178"/>
            <a:ext cx="10331624" cy="5406703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069169E8-C74A-BDD2-6CB6-2DB36B21B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492" y="236743"/>
            <a:ext cx="4343474" cy="564874"/>
          </a:xfrm>
        </p:spPr>
        <p:txBody>
          <a:bodyPr>
            <a:normAutofit/>
          </a:bodyPr>
          <a:lstStyle/>
          <a:p>
            <a:r>
              <a:rPr lang="it-IT" sz="3600" dirty="0">
                <a:latin typeface="+mj-lt"/>
              </a:rPr>
              <a:t>Area di studio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17198C00-C3A6-0066-2512-38A6D0EB514F}"/>
              </a:ext>
            </a:extLst>
          </p:cNvPr>
          <p:cNvCxnSpPr/>
          <p:nvPr/>
        </p:nvCxnSpPr>
        <p:spPr>
          <a:xfrm>
            <a:off x="381000" y="1005689"/>
            <a:ext cx="1905000" cy="0"/>
          </a:xfrm>
          <a:prstGeom prst="line">
            <a:avLst/>
          </a:prstGeom>
          <a:ln w="79375">
            <a:solidFill>
              <a:srgbClr val="7CA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980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BFB6B89B-BD38-8CAA-7566-D36B74DBA7B5}"/>
              </a:ext>
            </a:extLst>
          </p:cNvPr>
          <p:cNvSpPr txBox="1"/>
          <p:nvPr/>
        </p:nvSpPr>
        <p:spPr>
          <a:xfrm>
            <a:off x="1679713" y="288310"/>
            <a:ext cx="731102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it-IT" b="1" dirty="0">
                <a:solidFill>
                  <a:schemeClr val="bg1"/>
                </a:solidFill>
                <a:latin typeface="Inter"/>
              </a:rPr>
              <a:t>MATERIALE DIDATTICO</a:t>
            </a:r>
            <a:r>
              <a:rPr lang="it-IT" dirty="0">
                <a:solidFill>
                  <a:schemeClr val="bg1"/>
                </a:solidFill>
                <a:latin typeface="Inter"/>
              </a:rPr>
              <a:t> – Consente l’accesso ai contenuti da studiare</a:t>
            </a:r>
          </a:p>
          <a:p>
            <a:pPr>
              <a:spcAft>
                <a:spcPts val="1200"/>
              </a:spcAft>
            </a:pPr>
            <a:r>
              <a:rPr lang="it-IT" b="1" dirty="0">
                <a:solidFill>
                  <a:schemeClr val="bg1"/>
                </a:solidFill>
                <a:latin typeface="Inter"/>
              </a:rPr>
              <a:t>ESERCIZI</a:t>
            </a:r>
            <a:r>
              <a:rPr lang="it-IT" dirty="0">
                <a:solidFill>
                  <a:schemeClr val="bg1"/>
                </a:solidFill>
                <a:latin typeface="Inter"/>
              </a:rPr>
              <a:t> – Consente di misurarsi esercitandosi rispondendo a delle domande presenti per ogni singola unità di studio</a:t>
            </a:r>
          </a:p>
          <a:p>
            <a:pPr>
              <a:spcAft>
                <a:spcPts val="1200"/>
              </a:spcAft>
            </a:pPr>
            <a:r>
              <a:rPr lang="it-IT" b="1" dirty="0">
                <a:solidFill>
                  <a:schemeClr val="bg1"/>
                </a:solidFill>
                <a:latin typeface="Inter"/>
              </a:rPr>
              <a:t>COMPITI</a:t>
            </a:r>
            <a:r>
              <a:rPr lang="it-IT" dirty="0">
                <a:solidFill>
                  <a:schemeClr val="bg1"/>
                </a:solidFill>
                <a:latin typeface="Inter"/>
              </a:rPr>
              <a:t> – Eventuali esercizi aggiuntivi</a:t>
            </a:r>
          </a:p>
          <a:p>
            <a:pPr>
              <a:spcAft>
                <a:spcPts val="1200"/>
              </a:spcAft>
            </a:pPr>
            <a:r>
              <a:rPr lang="it-IT" b="1" dirty="0">
                <a:solidFill>
                  <a:schemeClr val="bg1"/>
                </a:solidFill>
                <a:latin typeface="Inter"/>
              </a:rPr>
              <a:t>QUIZ/TEST</a:t>
            </a:r>
            <a:r>
              <a:rPr lang="it-IT" dirty="0">
                <a:solidFill>
                  <a:schemeClr val="bg1"/>
                </a:solidFill>
                <a:latin typeface="Inter"/>
              </a:rPr>
              <a:t>: La sezione dove è possibile SIMULARE l’esame DIGCOMP 2.2</a:t>
            </a:r>
            <a:br>
              <a:rPr lang="it-IT" dirty="0">
                <a:solidFill>
                  <a:schemeClr val="bg1"/>
                </a:solidFill>
                <a:latin typeface="Inter"/>
              </a:rPr>
            </a:br>
            <a:r>
              <a:rPr lang="it-IT" b="1" dirty="0">
                <a:solidFill>
                  <a:schemeClr val="bg1"/>
                </a:solidFill>
                <a:latin typeface="Inter"/>
              </a:rPr>
              <a:t>OPEN BADGES</a:t>
            </a:r>
            <a:r>
              <a:rPr lang="it-IT" dirty="0">
                <a:solidFill>
                  <a:schemeClr val="bg1"/>
                </a:solidFill>
                <a:latin typeface="Inter"/>
              </a:rPr>
              <a:t>: Raccolta dei titoli digitali (Open Badges) acquisti superando l’esame di simulazione.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5DFCE29-7A8F-92EF-8BF6-348B26E0D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" y="3138670"/>
            <a:ext cx="7302500" cy="37211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8676C29-0AA2-799A-92E8-D0E589895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0" y="3227002"/>
            <a:ext cx="7132320" cy="495300"/>
          </a:xfrm>
        </p:spPr>
        <p:txBody>
          <a:bodyPr>
            <a:noAutofit/>
          </a:bodyPr>
          <a:lstStyle/>
          <a:p>
            <a:r>
              <a:rPr lang="it-IT" sz="3600" dirty="0">
                <a:latin typeface="+mj-lt"/>
              </a:rPr>
              <a:t>Area di lavoro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C03CFF64-F882-954D-F054-8B908D9872D3}"/>
              </a:ext>
            </a:extLst>
          </p:cNvPr>
          <p:cNvCxnSpPr/>
          <p:nvPr/>
        </p:nvCxnSpPr>
        <p:spPr>
          <a:xfrm>
            <a:off x="7620000" y="4037123"/>
            <a:ext cx="1905000" cy="0"/>
          </a:xfrm>
          <a:prstGeom prst="line">
            <a:avLst/>
          </a:prstGeom>
          <a:ln w="79375">
            <a:solidFill>
              <a:srgbClr val="7CA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809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BFB6B89B-BD38-8CAA-7566-D36B74DBA7B5}"/>
              </a:ext>
            </a:extLst>
          </p:cNvPr>
          <p:cNvSpPr txBox="1"/>
          <p:nvPr/>
        </p:nvSpPr>
        <p:spPr>
          <a:xfrm>
            <a:off x="858264" y="2405270"/>
            <a:ext cx="3720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Inter"/>
              </a:rPr>
              <a:t>Selezionando l’icona compare l’elenco delle unità di studio.</a:t>
            </a:r>
            <a:br>
              <a:rPr lang="it-IT" dirty="0">
                <a:solidFill>
                  <a:schemeClr val="bg1"/>
                </a:solidFill>
                <a:latin typeface="Inter"/>
              </a:rPr>
            </a:br>
            <a:r>
              <a:rPr lang="it-IT" dirty="0">
                <a:solidFill>
                  <a:schemeClr val="bg1"/>
                </a:solidFill>
                <a:latin typeface="Inter"/>
              </a:rPr>
              <a:t>Selezionando la singola unità si apre la scheda con i contenuti da studiare.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90483E9-AE7E-4370-170B-9E6E62F03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50" y="927100"/>
            <a:ext cx="7378700" cy="5930900"/>
          </a:xfrm>
          <a:prstGeom prst="rect">
            <a:avLst/>
          </a:prstGeom>
        </p:spPr>
      </p:pic>
      <p:sp>
        <p:nvSpPr>
          <p:cNvPr id="4" name="Freccia destra 3">
            <a:extLst>
              <a:ext uri="{FF2B5EF4-FFF2-40B4-BE49-F238E27FC236}">
                <a16:creationId xmlns:a16="http://schemas.microsoft.com/office/drawing/2014/main" id="{EC14FA4B-3933-0EC8-2047-77D3677D0735}"/>
              </a:ext>
            </a:extLst>
          </p:cNvPr>
          <p:cNvSpPr/>
          <p:nvPr/>
        </p:nvSpPr>
        <p:spPr>
          <a:xfrm>
            <a:off x="3460769" y="5955954"/>
            <a:ext cx="1012822" cy="35628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destra 5">
            <a:extLst>
              <a:ext uri="{FF2B5EF4-FFF2-40B4-BE49-F238E27FC236}">
                <a16:creationId xmlns:a16="http://schemas.microsoft.com/office/drawing/2014/main" id="{C301EAE8-92FC-1345-18F9-9F44E543F5D0}"/>
              </a:ext>
            </a:extLst>
          </p:cNvPr>
          <p:cNvSpPr/>
          <p:nvPr/>
        </p:nvSpPr>
        <p:spPr>
          <a:xfrm>
            <a:off x="3494089" y="1803059"/>
            <a:ext cx="1012822" cy="35628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BA283D2-51BA-7664-151F-2A50BE368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54915"/>
            <a:ext cx="3614328" cy="523221"/>
          </a:xfrm>
        </p:spPr>
        <p:txBody>
          <a:bodyPr/>
          <a:lstStyle/>
          <a:p>
            <a:r>
              <a:rPr lang="it-IT" dirty="0">
                <a:latin typeface="+mj-lt"/>
              </a:rPr>
              <a:t>Materiale didattico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73F05210-2A8B-F827-1E3F-CAF0D73AF279}"/>
              </a:ext>
            </a:extLst>
          </p:cNvPr>
          <p:cNvCxnSpPr/>
          <p:nvPr/>
        </p:nvCxnSpPr>
        <p:spPr>
          <a:xfrm>
            <a:off x="381000" y="1065323"/>
            <a:ext cx="1905000" cy="0"/>
          </a:xfrm>
          <a:prstGeom prst="line">
            <a:avLst/>
          </a:prstGeom>
          <a:ln w="79375">
            <a:solidFill>
              <a:srgbClr val="7CA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120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BFB6B89B-BD38-8CAA-7566-D36B74DBA7B5}"/>
              </a:ext>
            </a:extLst>
          </p:cNvPr>
          <p:cNvSpPr txBox="1"/>
          <p:nvPr/>
        </p:nvSpPr>
        <p:spPr>
          <a:xfrm>
            <a:off x="409578" y="2941796"/>
            <a:ext cx="37027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Inter"/>
              </a:rPr>
              <a:t>L’unità didattica contiene le video lezioni interattive da studiare in autoformazione</a:t>
            </a:r>
            <a:br>
              <a:rPr lang="it-IT" dirty="0">
                <a:solidFill>
                  <a:schemeClr val="bg1"/>
                </a:solidFill>
                <a:latin typeface="Inter"/>
              </a:rPr>
            </a:br>
            <a:r>
              <a:rPr lang="it-IT" dirty="0">
                <a:solidFill>
                  <a:schemeClr val="bg1"/>
                </a:solidFill>
                <a:latin typeface="Inter"/>
              </a:rPr>
              <a:t>E’ indicato il numero di lezioni presenti.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53A906E-904D-0BB0-CC5E-4448F73D8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22" y="919213"/>
            <a:ext cx="7772400" cy="5522494"/>
          </a:xfrm>
          <a:prstGeom prst="rect">
            <a:avLst/>
          </a:prstGeom>
        </p:spPr>
      </p:pic>
      <p:sp>
        <p:nvSpPr>
          <p:cNvPr id="7" name="Freccia destra 6">
            <a:extLst>
              <a:ext uri="{FF2B5EF4-FFF2-40B4-BE49-F238E27FC236}">
                <a16:creationId xmlns:a16="http://schemas.microsoft.com/office/drawing/2014/main" id="{FEEA82E3-B6B2-6D25-D9B4-CD3810398744}"/>
              </a:ext>
            </a:extLst>
          </p:cNvPr>
          <p:cNvSpPr/>
          <p:nvPr/>
        </p:nvSpPr>
        <p:spPr>
          <a:xfrm>
            <a:off x="1580824" y="2187677"/>
            <a:ext cx="2019626" cy="78412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LEZIONI</a:t>
            </a:r>
          </a:p>
        </p:txBody>
      </p:sp>
      <p:sp>
        <p:nvSpPr>
          <p:cNvPr id="8" name="Freccia destra 7">
            <a:extLst>
              <a:ext uri="{FF2B5EF4-FFF2-40B4-BE49-F238E27FC236}">
                <a16:creationId xmlns:a16="http://schemas.microsoft.com/office/drawing/2014/main" id="{1DFC7E93-BE0C-53A8-0143-B423CE7B487C}"/>
              </a:ext>
            </a:extLst>
          </p:cNvPr>
          <p:cNvSpPr/>
          <p:nvPr/>
        </p:nvSpPr>
        <p:spPr>
          <a:xfrm>
            <a:off x="1580824" y="4711802"/>
            <a:ext cx="2019626" cy="78412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/>
              <a:t>Punti di Syllabus coperti </a:t>
            </a:r>
          </a:p>
        </p:txBody>
      </p:sp>
      <p:sp>
        <p:nvSpPr>
          <p:cNvPr id="9" name="Freccia destra 8">
            <a:extLst>
              <a:ext uri="{FF2B5EF4-FFF2-40B4-BE49-F238E27FC236}">
                <a16:creationId xmlns:a16="http://schemas.microsoft.com/office/drawing/2014/main" id="{FF73127A-2B86-51B1-0BAB-9CAAB6BB1253}"/>
              </a:ext>
            </a:extLst>
          </p:cNvPr>
          <p:cNvSpPr/>
          <p:nvPr/>
        </p:nvSpPr>
        <p:spPr>
          <a:xfrm>
            <a:off x="1580824" y="5766076"/>
            <a:ext cx="2019626" cy="78412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/>
              <a:t>Barra di navigazione tra le unità didattiche</a:t>
            </a:r>
          </a:p>
        </p:txBody>
      </p:sp>
      <p:sp>
        <p:nvSpPr>
          <p:cNvPr id="4" name="Titolo 2">
            <a:extLst>
              <a:ext uri="{FF2B5EF4-FFF2-40B4-BE49-F238E27FC236}">
                <a16:creationId xmlns:a16="http://schemas.microsoft.com/office/drawing/2014/main" id="{7B3D850E-09DA-4F19-9BAA-6DE61DC1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54915"/>
            <a:ext cx="3614328" cy="523221"/>
          </a:xfrm>
        </p:spPr>
        <p:txBody>
          <a:bodyPr/>
          <a:lstStyle/>
          <a:p>
            <a:r>
              <a:rPr lang="it-IT" dirty="0">
                <a:latin typeface="+mj-lt"/>
              </a:rPr>
              <a:t>Materiale didattico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2858EE73-8537-6079-F9B5-DE5DDC596DFF}"/>
              </a:ext>
            </a:extLst>
          </p:cNvPr>
          <p:cNvCxnSpPr/>
          <p:nvPr/>
        </p:nvCxnSpPr>
        <p:spPr>
          <a:xfrm>
            <a:off x="381000" y="1065323"/>
            <a:ext cx="1905000" cy="0"/>
          </a:xfrm>
          <a:prstGeom prst="line">
            <a:avLst/>
          </a:prstGeom>
          <a:ln w="79375">
            <a:solidFill>
              <a:srgbClr val="7CA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049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D54756-A790-C845-A85F-35391529E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5131977" cy="610863"/>
          </a:xfrm>
        </p:spPr>
        <p:txBody>
          <a:bodyPr rtlCol="0">
            <a:normAutofit/>
          </a:bodyPr>
          <a:lstStyle/>
          <a:p>
            <a:pPr rtl="0"/>
            <a:r>
              <a:rPr lang="it-IT" dirty="0"/>
              <a:t>Guida di riferimento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7EC6698-132B-1143-A2A9-00A97D9572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369332"/>
          </a:xfrm>
        </p:spPr>
        <p:txBody>
          <a:bodyPr rtlCol="0"/>
          <a:lstStyle/>
          <a:p>
            <a:pPr rtl="0"/>
            <a:r>
              <a:rPr lang="it-IT" dirty="0"/>
              <a:t>01. </a:t>
            </a:r>
            <a:r>
              <a:rPr lang="it-IT" dirty="0" err="1"/>
              <a:t>DigComp</a:t>
            </a:r>
            <a:r>
              <a:rPr lang="it-IT" dirty="0"/>
              <a:t> 2.2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1AA5D8C-0134-F046-A548-3465F81774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5"/>
            <a:ext cx="2133600" cy="766993"/>
          </a:xfrm>
        </p:spPr>
        <p:txBody>
          <a:bodyPr rtlCol="0"/>
          <a:lstStyle/>
          <a:p>
            <a:pPr rtl="0"/>
            <a:r>
              <a:rPr lang="it-IT" dirty="0"/>
              <a:t>Cos’è il Digital Competence Framework 2.2 for </a:t>
            </a:r>
            <a:r>
              <a:rPr lang="it-IT" dirty="0" err="1"/>
              <a:t>Citizens</a:t>
            </a:r>
            <a:r>
              <a:rPr lang="it-IT" dirty="0"/>
              <a:t>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C0015C52-08ED-464E-B7E8-24892D9C13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542178"/>
          </a:xfrm>
        </p:spPr>
        <p:txBody>
          <a:bodyPr rtlCol="0"/>
          <a:lstStyle/>
          <a:p>
            <a:pPr rtl="0"/>
            <a:r>
              <a:rPr lang="it-IT" dirty="0"/>
              <a:t>02. Percorso formativo </a:t>
            </a:r>
            <a:r>
              <a:rPr lang="it-IT" dirty="0" err="1"/>
              <a:t>DigComp</a:t>
            </a:r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979C7D4-91CF-6443-91D5-65DC860B40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5"/>
            <a:ext cx="2128157" cy="766993"/>
          </a:xfrm>
        </p:spPr>
        <p:txBody>
          <a:bodyPr rtlCol="0"/>
          <a:lstStyle/>
          <a:p>
            <a:pPr rtl="0"/>
            <a:r>
              <a:rPr lang="it-IT" dirty="0"/>
              <a:t>Formazione secondo il </a:t>
            </a:r>
            <a:r>
              <a:rPr lang="it-IT" dirty="0" err="1"/>
              <a:t>syllabus</a:t>
            </a:r>
            <a:r>
              <a:rPr lang="it-IT" dirty="0"/>
              <a:t> </a:t>
            </a:r>
            <a:r>
              <a:rPr lang="it-IT" dirty="0" err="1"/>
              <a:t>DigComp</a:t>
            </a:r>
            <a:r>
              <a:rPr lang="it-IT" dirty="0"/>
              <a:t> 2.2 con gli strumenti Google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B32B0C1D-C221-7C47-B7D6-77E7BDB417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369332"/>
          </a:xfrm>
        </p:spPr>
        <p:txBody>
          <a:bodyPr rtlCol="0"/>
          <a:lstStyle/>
          <a:p>
            <a:pPr rtl="0"/>
            <a:r>
              <a:rPr lang="it-IT" dirty="0"/>
              <a:t>03. Piattaforma Aula01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E1C152D-1AA6-9242-B5C9-B06EEE4F966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8"/>
            <a:ext cx="2133600" cy="766993"/>
          </a:xfrm>
        </p:spPr>
        <p:txBody>
          <a:bodyPr rtlCol="0"/>
          <a:lstStyle/>
          <a:p>
            <a:pPr rtl="0"/>
            <a:r>
              <a:rPr lang="it-IT" dirty="0"/>
              <a:t>La piattaforma per la formazione a distanza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69BD3932-D1D0-1045-BD96-8B26F11B851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369332"/>
          </a:xfrm>
        </p:spPr>
        <p:txBody>
          <a:bodyPr rtlCol="0"/>
          <a:lstStyle/>
          <a:p>
            <a:pPr rtl="0"/>
            <a:r>
              <a:rPr lang="it-IT" dirty="0"/>
              <a:t>04. L’esame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38FB4732-AB07-C54D-AF44-F8ADB6D2B8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8"/>
            <a:ext cx="2128157" cy="766993"/>
          </a:xfrm>
        </p:spPr>
        <p:txBody>
          <a:bodyPr rtlCol="0"/>
          <a:lstStyle/>
          <a:p>
            <a:pPr rtl="0"/>
            <a:r>
              <a:rPr lang="it-IT" dirty="0"/>
              <a:t>Organizzazione e svolgimento delle sessioni d’esame 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B115086E-2AC3-4F4D-8F85-104CFA64FE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542178"/>
          </a:xfrm>
        </p:spPr>
        <p:txBody>
          <a:bodyPr rtlCol="0"/>
          <a:lstStyle/>
          <a:p>
            <a:pPr rtl="0"/>
            <a:r>
              <a:rPr lang="it-IT" dirty="0"/>
              <a:t>05. La certificazione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7F247A08-A350-EF44-9F10-FC72B546660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8"/>
            <a:ext cx="2129245" cy="766993"/>
          </a:xfrm>
        </p:spPr>
        <p:txBody>
          <a:bodyPr rtlCol="0"/>
          <a:lstStyle/>
          <a:p>
            <a:pPr rtl="0"/>
            <a:r>
              <a:rPr lang="it-IT" dirty="0"/>
              <a:t>Validità e durata della certificazione</a:t>
            </a:r>
          </a:p>
        </p:txBody>
      </p: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329469AE-B59A-AA41-9085-106D011808F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860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BFB6B89B-BD38-8CAA-7566-D36B74DBA7B5}"/>
              </a:ext>
            </a:extLst>
          </p:cNvPr>
          <p:cNvSpPr txBox="1"/>
          <p:nvPr/>
        </p:nvSpPr>
        <p:spPr>
          <a:xfrm>
            <a:off x="308974" y="87681"/>
            <a:ext cx="7681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Inter"/>
              </a:rPr>
              <a:t>Selezionando uno dei link si accede ai contenuti delle video lezioni interattive</a:t>
            </a:r>
            <a:br>
              <a:rPr lang="it-IT" dirty="0">
                <a:solidFill>
                  <a:schemeClr val="bg1"/>
                </a:solidFill>
                <a:latin typeface="Inter"/>
              </a:rPr>
            </a:br>
            <a:r>
              <a:rPr lang="it-IT" dirty="0">
                <a:solidFill>
                  <a:schemeClr val="bg1"/>
                </a:solidFill>
                <a:latin typeface="Inter"/>
              </a:rPr>
              <a:t>La video lezione avanza con i pulsanti in basso a destra, oppure aprendo il menù a tre linee è possibile personalizzare l’avanzamento</a:t>
            </a:r>
          </a:p>
        </p:txBody>
      </p:sp>
      <p:pic>
        <p:nvPicPr>
          <p:cNvPr id="4" name="Immagine 3" descr="Immagine che contiene testo, schermata, software, computer&#10;&#10;Descrizione generata automaticamente">
            <a:extLst>
              <a:ext uri="{FF2B5EF4-FFF2-40B4-BE49-F238E27FC236}">
                <a16:creationId xmlns:a16="http://schemas.microsoft.com/office/drawing/2014/main" id="{FAD9F057-F144-E09F-A43C-691F7EFCB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04" y="975940"/>
            <a:ext cx="10332518" cy="5882060"/>
          </a:xfrm>
          <a:prstGeom prst="rect">
            <a:avLst/>
          </a:prstGeom>
        </p:spPr>
      </p:pic>
      <p:sp>
        <p:nvSpPr>
          <p:cNvPr id="6" name="Freccia destra 5">
            <a:extLst>
              <a:ext uri="{FF2B5EF4-FFF2-40B4-BE49-F238E27FC236}">
                <a16:creationId xmlns:a16="http://schemas.microsoft.com/office/drawing/2014/main" id="{9DBB3BA8-29FC-15F4-F584-D346599A903C}"/>
              </a:ext>
            </a:extLst>
          </p:cNvPr>
          <p:cNvSpPr/>
          <p:nvPr/>
        </p:nvSpPr>
        <p:spPr>
          <a:xfrm>
            <a:off x="8981161" y="6397410"/>
            <a:ext cx="1473893" cy="5232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/>
              <a:t>Avanzamento</a:t>
            </a:r>
          </a:p>
        </p:txBody>
      </p:sp>
      <p:sp>
        <p:nvSpPr>
          <p:cNvPr id="11" name="Freccia destra 10">
            <a:extLst>
              <a:ext uri="{FF2B5EF4-FFF2-40B4-BE49-F238E27FC236}">
                <a16:creationId xmlns:a16="http://schemas.microsoft.com/office/drawing/2014/main" id="{14E7FBEC-6584-3EBC-FFFF-0A7DBCC00C00}"/>
              </a:ext>
            </a:extLst>
          </p:cNvPr>
          <p:cNvSpPr/>
          <p:nvPr/>
        </p:nvSpPr>
        <p:spPr>
          <a:xfrm>
            <a:off x="2727860" y="918774"/>
            <a:ext cx="1473893" cy="5232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/>
              <a:t>Menu</a:t>
            </a:r>
          </a:p>
        </p:txBody>
      </p:sp>
    </p:spTree>
    <p:extLst>
      <p:ext uri="{BB962C8B-B14F-4D97-AF65-F5344CB8AC3E}">
        <p14:creationId xmlns:p14="http://schemas.microsoft.com/office/powerpoint/2010/main" val="1185241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software, computer&#10;&#10;Descrizione generata automaticamente">
            <a:extLst>
              <a:ext uri="{FF2B5EF4-FFF2-40B4-BE49-F238E27FC236}">
                <a16:creationId xmlns:a16="http://schemas.microsoft.com/office/drawing/2014/main" id="{FAD9F057-F144-E09F-A43C-691F7EFCB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56" y="585833"/>
            <a:ext cx="11105083" cy="6321863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553828CA-036C-605D-A537-5807FFAA50C0}"/>
              </a:ext>
            </a:extLst>
          </p:cNvPr>
          <p:cNvSpPr/>
          <p:nvPr/>
        </p:nvSpPr>
        <p:spPr>
          <a:xfrm>
            <a:off x="952500" y="1172817"/>
            <a:ext cx="2830883" cy="55787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Freccia sinistra 2">
            <a:extLst>
              <a:ext uri="{FF2B5EF4-FFF2-40B4-BE49-F238E27FC236}">
                <a16:creationId xmlns:a16="http://schemas.microsoft.com/office/drawing/2014/main" id="{B4B471AC-5AE3-AE7B-323F-1749DEB2F43A}"/>
              </a:ext>
            </a:extLst>
          </p:cNvPr>
          <p:cNvSpPr/>
          <p:nvPr/>
        </p:nvSpPr>
        <p:spPr>
          <a:xfrm>
            <a:off x="3924300" y="2056878"/>
            <a:ext cx="1753644" cy="83924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/>
              <a:t>Menu di navigazione</a:t>
            </a:r>
          </a:p>
        </p:txBody>
      </p:sp>
      <p:sp>
        <p:nvSpPr>
          <p:cNvPr id="6" name="Titolo 2">
            <a:extLst>
              <a:ext uri="{FF2B5EF4-FFF2-40B4-BE49-F238E27FC236}">
                <a16:creationId xmlns:a16="http://schemas.microsoft.com/office/drawing/2014/main" id="{3224BA13-787E-2AA7-A212-C133070B8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5584"/>
            <a:ext cx="4509052" cy="523221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+mj-lt"/>
              </a:rPr>
              <a:t>La navigazione ipertestuale</a:t>
            </a:r>
          </a:p>
        </p:txBody>
      </p:sp>
    </p:spTree>
    <p:extLst>
      <p:ext uri="{BB962C8B-B14F-4D97-AF65-F5344CB8AC3E}">
        <p14:creationId xmlns:p14="http://schemas.microsoft.com/office/powerpoint/2010/main" val="1892737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DA5B210-AB77-3BC8-00D6-CB24E7688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" y="815533"/>
            <a:ext cx="11951435" cy="604246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553828CA-036C-605D-A537-5807FFAA50C0}"/>
              </a:ext>
            </a:extLst>
          </p:cNvPr>
          <p:cNvSpPr/>
          <p:nvPr/>
        </p:nvSpPr>
        <p:spPr>
          <a:xfrm>
            <a:off x="29817" y="815533"/>
            <a:ext cx="2830883" cy="60124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68204CA-B883-EAB1-AE18-29F5D9C3E778}"/>
              </a:ext>
            </a:extLst>
          </p:cNvPr>
          <p:cNvSpPr txBox="1"/>
          <p:nvPr/>
        </p:nvSpPr>
        <p:spPr>
          <a:xfrm>
            <a:off x="3316020" y="147285"/>
            <a:ext cx="5291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Inter"/>
              </a:rPr>
              <a:t>Selezionando la voce TESTO è possibile seguire la voce guida leggendo il testo.</a:t>
            </a:r>
            <a:br>
              <a:rPr lang="it-IT" dirty="0">
                <a:solidFill>
                  <a:schemeClr val="bg1"/>
                </a:solidFill>
                <a:latin typeface="Inter"/>
              </a:rPr>
            </a:br>
            <a:r>
              <a:rPr lang="it-IT" dirty="0">
                <a:solidFill>
                  <a:schemeClr val="bg1"/>
                </a:solidFill>
                <a:latin typeface="Inter"/>
              </a:rPr>
              <a:t>Oppure è possibile disattivare la voce e seguire il testo</a:t>
            </a:r>
          </a:p>
        </p:txBody>
      </p:sp>
    </p:spTree>
    <p:extLst>
      <p:ext uri="{BB962C8B-B14F-4D97-AF65-F5344CB8AC3E}">
        <p14:creationId xmlns:p14="http://schemas.microsoft.com/office/powerpoint/2010/main" val="2958475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C68204CA-B883-EAB1-AE18-29F5D9C3E778}"/>
              </a:ext>
            </a:extLst>
          </p:cNvPr>
          <p:cNvSpPr txBox="1"/>
          <p:nvPr/>
        </p:nvSpPr>
        <p:spPr>
          <a:xfrm>
            <a:off x="6829425" y="3127332"/>
            <a:ext cx="5158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Inter"/>
              </a:rPr>
              <a:t>Selezionando la voce </a:t>
            </a:r>
            <a:r>
              <a:rPr lang="it-IT" b="1" dirty="0">
                <a:solidFill>
                  <a:schemeClr val="bg1"/>
                </a:solidFill>
                <a:latin typeface="Inter"/>
              </a:rPr>
              <a:t>ESERCIZI </a:t>
            </a:r>
            <a:r>
              <a:rPr lang="it-IT" dirty="0">
                <a:solidFill>
                  <a:schemeClr val="bg1"/>
                </a:solidFill>
                <a:latin typeface="Inter"/>
              </a:rPr>
              <a:t>è possibile esercitarsi, svolgendo dei test che si riferiscono alla unità scelta o ad un gruppo di unità didattiche.</a:t>
            </a:r>
          </a:p>
          <a:p>
            <a:endParaRPr lang="it-IT" dirty="0">
              <a:solidFill>
                <a:schemeClr val="bg1"/>
              </a:solidFill>
              <a:latin typeface="Inter"/>
            </a:endParaRPr>
          </a:p>
          <a:p>
            <a:r>
              <a:rPr lang="it-IT" dirty="0">
                <a:solidFill>
                  <a:schemeClr val="bg1"/>
                </a:solidFill>
                <a:latin typeface="Inter"/>
              </a:rPr>
              <a:t>Nella sezione </a:t>
            </a:r>
            <a:r>
              <a:rPr lang="it-IT" b="1" dirty="0">
                <a:solidFill>
                  <a:schemeClr val="bg1"/>
                </a:solidFill>
                <a:latin typeface="Inter"/>
              </a:rPr>
              <a:t>I TUOI RISULTATI </a:t>
            </a:r>
            <a:r>
              <a:rPr lang="it-IT" dirty="0">
                <a:solidFill>
                  <a:schemeClr val="bg1"/>
                </a:solidFill>
                <a:latin typeface="Inter"/>
              </a:rPr>
              <a:t>è possibile vedere tutti i test svolti, tutti gli errori commessi e consultare il ripasso con la voce </a:t>
            </a:r>
            <a:r>
              <a:rPr lang="it-IT" b="1" i="1" dirty="0">
                <a:solidFill>
                  <a:schemeClr val="bg1"/>
                </a:solidFill>
                <a:latin typeface="Inter"/>
              </a:rPr>
              <a:t>PILLOLE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F096801-F2D7-2CAE-50F8-9A8FB0A14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27" y="569516"/>
            <a:ext cx="5768526" cy="571896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CC1BE78-E4C1-AE74-220F-49DBAFFA6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25" y="5158657"/>
            <a:ext cx="5158636" cy="1158243"/>
          </a:xfrm>
          <a:prstGeom prst="rect">
            <a:avLst/>
          </a:prstGeom>
        </p:spPr>
      </p:pic>
      <p:sp>
        <p:nvSpPr>
          <p:cNvPr id="7" name="Freccia destra 6">
            <a:extLst>
              <a:ext uri="{FF2B5EF4-FFF2-40B4-BE49-F238E27FC236}">
                <a16:creationId xmlns:a16="http://schemas.microsoft.com/office/drawing/2014/main" id="{F6C6DE67-4963-F156-2191-72E0C54ECBB2}"/>
              </a:ext>
            </a:extLst>
          </p:cNvPr>
          <p:cNvSpPr/>
          <p:nvPr/>
        </p:nvSpPr>
        <p:spPr>
          <a:xfrm>
            <a:off x="5355532" y="5737778"/>
            <a:ext cx="1473893" cy="5232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/>
              <a:t>Dettaglio</a:t>
            </a:r>
          </a:p>
        </p:txBody>
      </p:sp>
    </p:spTree>
    <p:extLst>
      <p:ext uri="{BB962C8B-B14F-4D97-AF65-F5344CB8AC3E}">
        <p14:creationId xmlns:p14="http://schemas.microsoft.com/office/powerpoint/2010/main" val="1576870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C68204CA-B883-EAB1-AE18-29F5D9C3E778}"/>
              </a:ext>
            </a:extLst>
          </p:cNvPr>
          <p:cNvSpPr txBox="1"/>
          <p:nvPr/>
        </p:nvSpPr>
        <p:spPr>
          <a:xfrm>
            <a:off x="1725982" y="406331"/>
            <a:ext cx="5158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Inter"/>
              </a:rPr>
              <a:t>Selezionando la </a:t>
            </a:r>
            <a:r>
              <a:rPr lang="it-IT" b="1" dirty="0">
                <a:solidFill>
                  <a:schemeClr val="bg1"/>
                </a:solidFill>
                <a:latin typeface="Inter"/>
              </a:rPr>
              <a:t>QUIZ/TEST </a:t>
            </a:r>
            <a:r>
              <a:rPr lang="it-IT" dirty="0">
                <a:solidFill>
                  <a:schemeClr val="bg1"/>
                </a:solidFill>
                <a:latin typeface="Inter"/>
              </a:rPr>
              <a:t>è possibile svolgere il test di </a:t>
            </a:r>
            <a:r>
              <a:rPr lang="it-IT" b="1" i="1" dirty="0">
                <a:solidFill>
                  <a:schemeClr val="bg1"/>
                </a:solidFill>
                <a:latin typeface="Inter"/>
              </a:rPr>
              <a:t>SIMULAZIONE DICOMP </a:t>
            </a:r>
            <a:r>
              <a:rPr lang="it-IT" dirty="0">
                <a:solidFill>
                  <a:schemeClr val="bg1"/>
                </a:solidFill>
                <a:latin typeface="Inter"/>
              </a:rPr>
              <a:t>e conseguire l’open badges (Titolo digitale) per la parte di formazione.</a:t>
            </a:r>
          </a:p>
          <a:p>
            <a:endParaRPr lang="it-IT" dirty="0">
              <a:solidFill>
                <a:schemeClr val="bg1"/>
              </a:solidFill>
              <a:latin typeface="Inter"/>
            </a:endParaRPr>
          </a:p>
          <a:p>
            <a:r>
              <a:rPr lang="it-IT" dirty="0">
                <a:solidFill>
                  <a:schemeClr val="bg1"/>
                </a:solidFill>
                <a:latin typeface="Inter"/>
              </a:rPr>
              <a:t>La soglia di superamento è fissata nel 75% di risposte corrette.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03C2F38-8FA4-4A27-FCA5-79B80F155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160657"/>
            <a:ext cx="6082561" cy="469734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E1CBA15-D139-F392-AC6F-A7D55AAEC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238" y="3830160"/>
            <a:ext cx="3505200" cy="27686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D6FEDF8-7CBB-B4A9-AF56-EFEED6D1F633}"/>
              </a:ext>
            </a:extLst>
          </p:cNvPr>
          <p:cNvSpPr txBox="1"/>
          <p:nvPr/>
        </p:nvSpPr>
        <p:spPr>
          <a:xfrm>
            <a:off x="8890703" y="3333204"/>
            <a:ext cx="1515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Open Badges</a:t>
            </a:r>
          </a:p>
        </p:txBody>
      </p:sp>
    </p:spTree>
    <p:extLst>
      <p:ext uri="{BB962C8B-B14F-4D97-AF65-F5344CB8AC3E}">
        <p14:creationId xmlns:p14="http://schemas.microsoft.com/office/powerpoint/2010/main" val="275170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B8B0A9B-8C5F-B508-67BF-C814D6136A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07623" y="3779082"/>
            <a:ext cx="4914900" cy="588795"/>
          </a:xfrm>
        </p:spPr>
        <p:txBody>
          <a:bodyPr anchor="b">
            <a:normAutofit/>
          </a:bodyPr>
          <a:lstStyle/>
          <a:p>
            <a:r>
              <a:rPr lang="it-IT" sz="1800" dirty="0">
                <a:latin typeface="Inter"/>
              </a:rPr>
              <a:t>Finalizzato alla certificazione delle competenze</a:t>
            </a:r>
            <a:br>
              <a:rPr lang="it-IT" sz="1800" dirty="0">
                <a:latin typeface="Inter"/>
              </a:rPr>
            </a:br>
            <a:r>
              <a:rPr lang="it-IT" sz="1800" dirty="0" err="1">
                <a:latin typeface="Inter"/>
              </a:rPr>
              <a:t>DigComp</a:t>
            </a:r>
            <a:r>
              <a:rPr lang="it-IT" sz="1800" dirty="0">
                <a:latin typeface="Inter"/>
              </a:rPr>
              <a:t> 2.2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58E3B39A-BA25-F96C-C03A-CBEABBC0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</p:spPr>
        <p:txBody>
          <a:bodyPr anchor="b">
            <a:normAutofit/>
          </a:bodyPr>
          <a:lstStyle/>
          <a:p>
            <a:r>
              <a:rPr lang="it-IT" dirty="0"/>
              <a:t>L’esame</a:t>
            </a:r>
          </a:p>
        </p:txBody>
      </p:sp>
      <p:pic>
        <p:nvPicPr>
          <p:cNvPr id="6146" name="Picture 2" descr="New SAT Format 2023: Overview, How It Is Different From Old &amp; Its Benefits">
            <a:extLst>
              <a:ext uri="{FF2B5EF4-FFF2-40B4-BE49-F238E27FC236}">
                <a16:creationId xmlns:a16="http://schemas.microsoft.com/office/drawing/2014/main" id="{F01CB72F-1428-09A6-AB25-9ECC3205B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image1.png">
            <a:extLst>
              <a:ext uri="{FF2B5EF4-FFF2-40B4-BE49-F238E27FC236}">
                <a16:creationId xmlns:a16="http://schemas.microsoft.com/office/drawing/2014/main" id="{0BE42D66-6477-902A-A794-8CB5BADE61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335" y="5270243"/>
            <a:ext cx="761365" cy="1076325"/>
          </a:xfrm>
          <a:prstGeom prst="rect">
            <a:avLst/>
          </a:prstGeom>
        </p:spPr>
      </p:pic>
      <p:pic>
        <p:nvPicPr>
          <p:cNvPr id="6148" name="Picture 4" descr="Marchio - Accredia">
            <a:extLst>
              <a:ext uri="{FF2B5EF4-FFF2-40B4-BE49-F238E27FC236}">
                <a16:creationId xmlns:a16="http://schemas.microsoft.com/office/drawing/2014/main" id="{4A728F3C-4EB8-2DF1-DF98-F2AD353E5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496" y="4625546"/>
            <a:ext cx="3231239" cy="226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04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DB433028-596B-5281-A24F-40B015D36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87906"/>
          </a:xfrm>
        </p:spPr>
        <p:txBody>
          <a:bodyPr>
            <a:normAutofit/>
          </a:bodyPr>
          <a:lstStyle/>
          <a:p>
            <a:r>
              <a:rPr lang="it-IT" sz="1800" dirty="0">
                <a:latin typeface="Inter"/>
              </a:rPr>
              <a:t>La predisposizione dell’esame</a:t>
            </a:r>
          </a:p>
          <a:p>
            <a:r>
              <a:rPr lang="it-IT" sz="1800" dirty="0">
                <a:latin typeface="Inter"/>
              </a:rPr>
              <a:t>Richiesta dell’esame</a:t>
            </a:r>
            <a:endParaRPr lang="en-US" sz="1800" dirty="0">
              <a:latin typeface="Inter"/>
            </a:endParaRPr>
          </a:p>
          <a:p>
            <a:r>
              <a:rPr lang="en-US" sz="1800" dirty="0" err="1">
                <a:latin typeface="Inter"/>
              </a:rPr>
              <a:t>Svolgimento</a:t>
            </a:r>
            <a:r>
              <a:rPr lang="en-US" sz="1800" dirty="0">
                <a:latin typeface="Inter"/>
              </a:rPr>
              <a:t> </a:t>
            </a:r>
            <a:r>
              <a:rPr lang="en-US" sz="1800" dirty="0" err="1">
                <a:latin typeface="Inter"/>
              </a:rPr>
              <a:t>dell’esame</a:t>
            </a:r>
            <a:r>
              <a:rPr lang="en-US" sz="1800" dirty="0">
                <a:latin typeface="Inter"/>
              </a:rPr>
              <a:t> 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5D746F09-6909-3CD2-90B9-B3219B5EC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</p:spPr>
        <p:txBody>
          <a:bodyPr>
            <a:normAutofit fontScale="90000"/>
          </a:bodyPr>
          <a:lstStyle/>
          <a:p>
            <a:r>
              <a:rPr lang="en-US" dirty="0"/>
              <a:t>La </a:t>
            </a:r>
            <a:r>
              <a:rPr lang="en-US" dirty="0" err="1"/>
              <a:t>sessione</a:t>
            </a:r>
            <a:r>
              <a:rPr lang="en-US" dirty="0"/>
              <a:t> </a:t>
            </a:r>
            <a:r>
              <a:rPr lang="en-US" dirty="0" err="1"/>
              <a:t>d’esame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6EC392-ECA9-E16D-FFF4-4AC9B268DE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6095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1328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FF297E0-6979-5823-0B22-3C44DC1CD0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5350" y="381000"/>
            <a:ext cx="4914900" cy="6079965"/>
          </a:xfrm>
        </p:spPr>
        <p:txBody>
          <a:bodyPr/>
          <a:lstStyle/>
          <a:p>
            <a:r>
              <a:rPr lang="it-IT" sz="1800" dirty="0">
                <a:solidFill>
                  <a:schemeClr val="bg1"/>
                </a:solidFill>
                <a:latin typeface="Inter"/>
              </a:rPr>
              <a:t>Compilazione degli </a:t>
            </a:r>
            <a:r>
              <a:rPr lang="it-IT" sz="1800" b="1" dirty="0">
                <a:solidFill>
                  <a:schemeClr val="bg1"/>
                </a:solidFill>
                <a:latin typeface="Inter"/>
              </a:rPr>
              <a:t>elenchi dei candidati </a:t>
            </a:r>
            <a:r>
              <a:rPr lang="it-IT" sz="1800" dirty="0">
                <a:solidFill>
                  <a:schemeClr val="bg1"/>
                </a:solidFill>
                <a:latin typeface="Inter"/>
              </a:rPr>
              <a:t>su un file </a:t>
            </a:r>
            <a:r>
              <a:rPr lang="it-IT" sz="1800" dirty="0" err="1">
                <a:solidFill>
                  <a:schemeClr val="bg1"/>
                </a:solidFill>
                <a:latin typeface="Inter"/>
              </a:rPr>
              <a:t>exel</a:t>
            </a:r>
            <a:r>
              <a:rPr lang="it-IT" sz="1800" dirty="0">
                <a:solidFill>
                  <a:schemeClr val="bg1"/>
                </a:solidFill>
                <a:latin typeface="Inter"/>
              </a:rPr>
              <a:t> che contenga: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bg1"/>
                </a:solidFill>
                <a:latin typeface="Inter"/>
              </a:rPr>
              <a:t>Nome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bg1"/>
                </a:solidFill>
                <a:latin typeface="Inter"/>
              </a:rPr>
              <a:t>Cognome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bg1"/>
                </a:solidFill>
                <a:latin typeface="Inter"/>
              </a:rPr>
              <a:t>Data di Nascita, città di nascita, provincia di nascita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bg1"/>
                </a:solidFill>
                <a:latin typeface="Inter"/>
              </a:rPr>
              <a:t>Indirizzo di residenza: via, città provincia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bg1"/>
                </a:solidFill>
                <a:latin typeface="Inter"/>
              </a:rPr>
              <a:t>Codice Fiscale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bg1"/>
                </a:solidFill>
                <a:latin typeface="Inter"/>
              </a:rPr>
              <a:t>Numero di telefono per assistenza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bg1"/>
                </a:solidFill>
                <a:latin typeface="Inter"/>
              </a:rPr>
              <a:t>Copia f/r del documento di riconoscimento valido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bg1"/>
                </a:solidFill>
                <a:latin typeface="Inter"/>
              </a:rPr>
              <a:t>Indirizzo email valido e consultabile (</a:t>
            </a:r>
            <a:r>
              <a:rPr lang="it-IT" sz="1800" dirty="0" err="1">
                <a:solidFill>
                  <a:schemeClr val="bg1"/>
                </a:solidFill>
                <a:latin typeface="Inter"/>
              </a:rPr>
              <a:t>veriﬁcare</a:t>
            </a:r>
            <a:r>
              <a:rPr lang="it-IT" sz="1800" dirty="0">
                <a:solidFill>
                  <a:schemeClr val="bg1"/>
                </a:solidFill>
                <a:latin typeface="Inter"/>
              </a:rPr>
              <a:t> che la casella non sia piena) </a:t>
            </a:r>
          </a:p>
          <a:p>
            <a:r>
              <a:rPr lang="it-IT" sz="1800" dirty="0">
                <a:solidFill>
                  <a:schemeClr val="bg1"/>
                </a:solidFill>
                <a:latin typeface="Inter"/>
              </a:rPr>
              <a:t>L’indirizzo di </a:t>
            </a:r>
            <a:r>
              <a:rPr lang="it-IT" sz="1800" b="1" dirty="0">
                <a:solidFill>
                  <a:schemeClr val="bg1"/>
                </a:solidFill>
                <a:latin typeface="Inter"/>
              </a:rPr>
              <a:t>email</a:t>
            </a:r>
            <a:r>
              <a:rPr lang="it-IT" sz="1800" dirty="0">
                <a:solidFill>
                  <a:schemeClr val="bg1"/>
                </a:solidFill>
                <a:latin typeface="Inter"/>
              </a:rPr>
              <a:t> deve essere </a:t>
            </a:r>
            <a:r>
              <a:rPr lang="it-IT" sz="1800" b="1" dirty="0">
                <a:solidFill>
                  <a:schemeClr val="bg1"/>
                </a:solidFill>
                <a:latin typeface="Inter"/>
              </a:rPr>
              <a:t>valido e consultabile </a:t>
            </a:r>
            <a:r>
              <a:rPr lang="it-IT" sz="1800" dirty="0">
                <a:solidFill>
                  <a:schemeClr val="bg1"/>
                </a:solidFill>
                <a:latin typeface="Inter"/>
              </a:rPr>
              <a:t>in quanto il </a:t>
            </a:r>
            <a:r>
              <a:rPr lang="it-IT" sz="1800" b="1" dirty="0">
                <a:solidFill>
                  <a:schemeClr val="bg1"/>
                </a:solidFill>
                <a:latin typeface="Inter"/>
              </a:rPr>
              <a:t>link</a:t>
            </a:r>
            <a:r>
              <a:rPr lang="it-IT" sz="1800" dirty="0">
                <a:solidFill>
                  <a:schemeClr val="bg1"/>
                </a:solidFill>
                <a:latin typeface="Inter"/>
              </a:rPr>
              <a:t> per sostenere l’</a:t>
            </a:r>
            <a:r>
              <a:rPr lang="it-IT" sz="1800" b="1" dirty="0">
                <a:solidFill>
                  <a:schemeClr val="bg1"/>
                </a:solidFill>
                <a:latin typeface="Inter"/>
              </a:rPr>
              <a:t>esame </a:t>
            </a:r>
            <a:r>
              <a:rPr lang="it-IT" sz="1800" dirty="0">
                <a:solidFill>
                  <a:schemeClr val="bg1"/>
                </a:solidFill>
                <a:latin typeface="Inter"/>
              </a:rPr>
              <a:t>verrà inviato </a:t>
            </a:r>
            <a:r>
              <a:rPr lang="it-IT" sz="1800" b="1" dirty="0">
                <a:solidFill>
                  <a:schemeClr val="bg1"/>
                </a:solidFill>
                <a:latin typeface="Inter"/>
              </a:rPr>
              <a:t>a quella casella</a:t>
            </a:r>
            <a:r>
              <a:rPr lang="it-IT" sz="1800" dirty="0">
                <a:solidFill>
                  <a:schemeClr val="bg1"/>
                </a:solidFill>
                <a:latin typeface="Inter"/>
              </a:rPr>
              <a:t>.</a:t>
            </a:r>
          </a:p>
          <a:p>
            <a:r>
              <a:rPr lang="it-IT" sz="1800" dirty="0">
                <a:solidFill>
                  <a:schemeClr val="bg1"/>
                </a:solidFill>
                <a:latin typeface="Inter"/>
              </a:rPr>
              <a:t>Se i  dati vengono raccolti al  momento  della iscrizione  per la formazione </a:t>
            </a:r>
            <a:r>
              <a:rPr lang="it-IT" sz="1800" b="1" dirty="0">
                <a:solidFill>
                  <a:schemeClr val="bg1"/>
                </a:solidFill>
                <a:latin typeface="Inter"/>
              </a:rPr>
              <a:t>non sarà  necessario inviarli nuovamente </a:t>
            </a:r>
            <a:r>
              <a:rPr lang="it-IT" sz="1800" dirty="0">
                <a:solidFill>
                  <a:schemeClr val="bg1"/>
                </a:solidFill>
                <a:latin typeface="Inter"/>
              </a:rPr>
              <a:t>al momento dell’iscrizione dell’esame.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3BA0625-BA7B-9AE4-DEAC-2B6963C9D2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Predisposizione degli elenchi dei candidati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3DFEBE21-24A2-BE1C-13A2-D80A7C704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 predisposizione dell’esame</a:t>
            </a:r>
          </a:p>
        </p:txBody>
      </p:sp>
    </p:spTree>
    <p:extLst>
      <p:ext uri="{BB962C8B-B14F-4D97-AF65-F5344CB8AC3E}">
        <p14:creationId xmlns:p14="http://schemas.microsoft.com/office/powerpoint/2010/main" val="3605939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1595DD5A-50A1-A407-620C-9B277D36D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Invio richiesta d’esame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47E71538-34ED-9807-CC0C-068A9DE788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54751" y="2210701"/>
            <a:ext cx="5198602" cy="4131101"/>
          </a:xfrm>
        </p:spPr>
        <p:txBody>
          <a:bodyPr/>
          <a:lstStyle/>
          <a:p>
            <a:pPr marL="216000" indent="-215640">
              <a:lnSpc>
                <a:spcPct val="100000"/>
              </a:lnSpc>
              <a:buClr>
                <a:srgbClr val="FF8000"/>
              </a:buClr>
              <a:buFont typeface="Wingdings" charset="2"/>
              <a:buChar char=""/>
            </a:pP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Skill </a:t>
            </a:r>
            <a:r>
              <a:rPr lang="it-IT" sz="1600" b="0" strike="noStrike" spc="-12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On </a:t>
            </a:r>
            <a:r>
              <a:rPr lang="it-IT" sz="1600" b="0" strike="noStrike" spc="-12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Line </a:t>
            </a:r>
            <a:r>
              <a:rPr lang="it-IT" sz="1600" b="0" strike="noStrike" spc="-12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p</a:t>
            </a:r>
            <a:r>
              <a:rPr lang="it-IT" sz="1600" b="0" strike="noStrike" spc="-21" dirty="0">
                <a:solidFill>
                  <a:schemeClr val="bg1"/>
                </a:solidFill>
                <a:latin typeface="Trebuchet MS"/>
                <a:ea typeface="DejaVu Sans"/>
              </a:rPr>
              <a:t>r</a:t>
            </a:r>
            <a:r>
              <a:rPr lang="it-IT" sz="1600" b="0" strike="noStrike" spc="-26" dirty="0">
                <a:solidFill>
                  <a:schemeClr val="bg1"/>
                </a:solidFill>
                <a:latin typeface="Trebuchet MS"/>
                <a:ea typeface="DejaVu Sans"/>
              </a:rPr>
              <a:t>o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v</a:t>
            </a:r>
            <a:r>
              <a:rPr lang="it-IT" sz="1600" b="0" strike="noStrike" spc="-26" dirty="0">
                <a:solidFill>
                  <a:schemeClr val="bg1"/>
                </a:solidFill>
                <a:latin typeface="Trebuchet MS"/>
                <a:ea typeface="DejaVu Sans"/>
              </a:rPr>
              <a:t>v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ederà </a:t>
            </a:r>
            <a:r>
              <a:rPr lang="it-IT" sz="1600" b="0" strike="noStrike" spc="-12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ad </a:t>
            </a:r>
            <a:r>
              <a:rPr lang="it-IT" sz="1600" b="0" strike="noStrike" spc="-12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atti</a:t>
            </a:r>
            <a:r>
              <a:rPr lang="it-IT" sz="1600" b="0" strike="noStrike" spc="-21" dirty="0">
                <a:solidFill>
                  <a:schemeClr val="bg1"/>
                </a:solidFill>
                <a:latin typeface="Trebuchet MS"/>
                <a:ea typeface="DejaVu Sans"/>
              </a:rPr>
              <a:t>v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a</a:t>
            </a:r>
            <a:r>
              <a:rPr lang="it-IT" sz="1600" b="0" strike="noStrike" spc="-21" dirty="0">
                <a:solidFill>
                  <a:schemeClr val="bg1"/>
                </a:solidFill>
                <a:latin typeface="Trebuchet MS"/>
                <a:ea typeface="DejaVu Sans"/>
              </a:rPr>
              <a:t>r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e </a:t>
            </a:r>
            <a:r>
              <a:rPr lang="it-IT" sz="1600" b="0" strike="noStrike" spc="-12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la </a:t>
            </a:r>
            <a:r>
              <a:rPr lang="it-IT" sz="1600" b="0" strike="noStrike" spc="-12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sessione </a:t>
            </a:r>
            <a:r>
              <a:rPr lang="it-IT" sz="1600" b="0" strike="noStrike" spc="-12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e </a:t>
            </a:r>
            <a:r>
              <a:rPr lang="it-IT" sz="1600" b="0" strike="noStrike" spc="-12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1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ad </a:t>
            </a:r>
            <a:r>
              <a:rPr lang="it-IT" sz="1600" b="1" strike="noStrike" spc="-12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1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i</a:t>
            </a:r>
            <a:r>
              <a:rPr lang="it-IT" sz="1600" b="1" strike="noStrike" spc="-15" dirty="0">
                <a:solidFill>
                  <a:schemeClr val="bg1"/>
                </a:solidFill>
                <a:latin typeface="Trebuchet MS"/>
                <a:ea typeface="DejaVu Sans"/>
              </a:rPr>
              <a:t>n</a:t>
            </a:r>
            <a:r>
              <a:rPr lang="it-IT" sz="1600" b="1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via</a:t>
            </a:r>
            <a:r>
              <a:rPr lang="it-IT" sz="1600" b="1" strike="noStrike" spc="-21" dirty="0">
                <a:solidFill>
                  <a:schemeClr val="bg1"/>
                </a:solidFill>
                <a:latin typeface="Trebuchet MS"/>
                <a:ea typeface="DejaVu Sans"/>
              </a:rPr>
              <a:t>r</a:t>
            </a:r>
            <a:r>
              <a:rPr lang="it-IT" sz="1600" b="1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e </a:t>
            </a:r>
            <a:r>
              <a:rPr lang="it-IT" sz="1600" b="1" strike="noStrike" spc="-12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1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al</a:t>
            </a:r>
            <a:r>
              <a:rPr lang="it-IT" sz="1600" b="1" strike="noStrike" spc="-66" dirty="0">
                <a:solidFill>
                  <a:schemeClr val="bg1"/>
                </a:solidFill>
                <a:latin typeface="Trebuchet MS"/>
                <a:ea typeface="DejaVu Sans"/>
              </a:rPr>
              <a:t>l</a:t>
            </a:r>
            <a:r>
              <a:rPr lang="it-IT" sz="1600" b="1" strike="noStrike" spc="-41" dirty="0">
                <a:solidFill>
                  <a:schemeClr val="bg1"/>
                </a:solidFill>
                <a:latin typeface="Trebuchet MS"/>
                <a:ea typeface="DejaVu Sans"/>
              </a:rPr>
              <a:t>’</a:t>
            </a:r>
            <a:r>
              <a:rPr lang="it-IT" sz="1600" b="1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indiriz</a:t>
            </a:r>
            <a:r>
              <a:rPr lang="it-IT" sz="1600" b="1" strike="noStrike" spc="-15" dirty="0">
                <a:solidFill>
                  <a:schemeClr val="bg1"/>
                </a:solidFill>
                <a:latin typeface="Trebuchet MS"/>
                <a:ea typeface="DejaVu Sans"/>
              </a:rPr>
              <a:t>z</a:t>
            </a:r>
            <a:r>
              <a:rPr lang="it-IT" sz="1600" b="1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o </a:t>
            </a:r>
            <a:r>
              <a:rPr lang="it-IT" sz="1600" b="1" strike="noStrike" spc="-12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1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email</a:t>
            </a:r>
            <a:r>
              <a:rPr lang="it-IT" sz="1600" b="1" strike="noStrike" spc="157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1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del candida</a:t>
            </a:r>
            <a:r>
              <a:rPr lang="it-IT" sz="1600" b="1" strike="noStrike" spc="-15" dirty="0">
                <a:solidFill>
                  <a:schemeClr val="bg1"/>
                </a:solidFill>
                <a:latin typeface="Trebuchet MS"/>
                <a:ea typeface="DejaVu Sans"/>
              </a:rPr>
              <a:t>t</a:t>
            </a:r>
            <a:r>
              <a:rPr lang="it-IT" sz="1600" b="1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o</a:t>
            </a:r>
            <a:r>
              <a:rPr lang="it-IT" sz="1600" b="1" strike="noStrike" spc="-6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1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il</a:t>
            </a:r>
            <a:r>
              <a:rPr lang="it-IT" sz="1600" b="1" strike="noStrike" spc="-6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1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link</a:t>
            </a:r>
            <a:r>
              <a:rPr lang="it-IT" sz="1600" b="1" strike="noStrike" spc="-6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per</a:t>
            </a:r>
            <a:r>
              <a:rPr lang="it-IT" sz="1600" b="0" strike="noStrike" spc="-6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5" dirty="0">
                <a:solidFill>
                  <a:schemeClr val="bg1"/>
                </a:solidFill>
                <a:latin typeface="Trebuchet MS"/>
                <a:ea typeface="DejaVu Sans"/>
              </a:rPr>
              <a:t>s</a:t>
            </a:r>
            <a:r>
              <a:rPr lang="it-IT" sz="1600" b="0" strike="noStrike" spc="-26" dirty="0">
                <a:solidFill>
                  <a:schemeClr val="bg1"/>
                </a:solidFill>
                <a:latin typeface="Trebuchet MS"/>
                <a:ea typeface="DejaVu Sans"/>
              </a:rPr>
              <a:t>v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olge</a:t>
            </a:r>
            <a:r>
              <a:rPr lang="it-IT" sz="1600" b="0" strike="noStrike" spc="-21" dirty="0">
                <a:solidFill>
                  <a:schemeClr val="bg1"/>
                </a:solidFill>
                <a:latin typeface="Trebuchet MS"/>
                <a:ea typeface="DejaVu Sans"/>
              </a:rPr>
              <a:t>r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e</a:t>
            </a:r>
            <a:r>
              <a:rPr lang="it-IT" sz="1600" b="0" strike="noStrike" spc="-6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la</a:t>
            </a:r>
            <a:r>
              <a:rPr lang="it-IT" sz="1600" b="0" strike="noStrike" spc="-6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sessione</a:t>
            </a:r>
            <a:r>
              <a:rPr lang="it-IT" sz="1600" b="0" strike="noStrike" spc="-6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di</a:t>
            </a:r>
            <a:r>
              <a:rPr lang="it-IT" sz="1600" b="0" strike="noStrike" spc="-6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esame.</a:t>
            </a:r>
            <a:br>
              <a:rPr lang="it-IT" sz="1600" dirty="0">
                <a:solidFill>
                  <a:schemeClr val="bg1"/>
                </a:solidFill>
              </a:rPr>
            </a:b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Il</a:t>
            </a:r>
            <a:r>
              <a:rPr lang="it-IT" sz="1600" b="0" strike="noStrike" spc="83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link</a:t>
            </a:r>
            <a:r>
              <a:rPr lang="it-IT" sz="1600" b="0" strike="noStrike" spc="83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sarà</a:t>
            </a:r>
            <a:r>
              <a:rPr lang="it-IT" sz="1600" b="0" strike="noStrike" spc="83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1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atti</a:t>
            </a:r>
            <a:r>
              <a:rPr lang="it-IT" sz="1600" b="1" strike="noStrike" spc="-26" dirty="0">
                <a:solidFill>
                  <a:schemeClr val="bg1"/>
                </a:solidFill>
                <a:latin typeface="Trebuchet MS"/>
                <a:ea typeface="DejaVu Sans"/>
              </a:rPr>
              <a:t>v</a:t>
            </a:r>
            <a:r>
              <a:rPr lang="it-IT" sz="1600" b="1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o</a:t>
            </a:r>
            <a:r>
              <a:rPr lang="it-IT" sz="1600" b="1" strike="noStrike" spc="83" dirty="0">
                <a:solidFill>
                  <a:schemeClr val="bg1"/>
                </a:solidFill>
                <a:latin typeface="Trebuchet MS"/>
                <a:ea typeface="DejaVu Sans"/>
              </a:rPr>
              <a:t> solo </a:t>
            </a:r>
            <a:r>
              <a:rPr lang="it-IT" sz="1600" b="1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nel</a:t>
            </a:r>
            <a:r>
              <a:rPr lang="it-IT" sz="1600" b="1" strike="noStrike" spc="83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1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giorno</a:t>
            </a:r>
            <a:r>
              <a:rPr lang="it-IT" sz="1600" b="1" strike="noStrike" spc="83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1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e</a:t>
            </a:r>
            <a:r>
              <a:rPr lang="it-IT" sz="1600" b="1" strike="noStrike" spc="83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1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nel</a:t>
            </a:r>
            <a:r>
              <a:rPr lang="it-IT" sz="1600" b="1" strike="noStrike" spc="-66" dirty="0">
                <a:solidFill>
                  <a:schemeClr val="bg1"/>
                </a:solidFill>
                <a:latin typeface="Trebuchet MS"/>
                <a:ea typeface="DejaVu Sans"/>
              </a:rPr>
              <a:t>l</a:t>
            </a:r>
            <a:r>
              <a:rPr lang="it-IT" sz="1600" b="1" strike="noStrike" spc="-86" dirty="0">
                <a:solidFill>
                  <a:schemeClr val="bg1"/>
                </a:solidFill>
                <a:latin typeface="Trebuchet MS"/>
                <a:ea typeface="DejaVu Sans"/>
              </a:rPr>
              <a:t>’</a:t>
            </a:r>
            <a:r>
              <a:rPr lang="it-IT" sz="1600" b="1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orario</a:t>
            </a:r>
            <a:r>
              <a:rPr lang="it-IT" sz="1600" b="1" strike="noStrike" spc="83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1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stabili</a:t>
            </a:r>
            <a:r>
              <a:rPr lang="it-IT" sz="1600" b="1" strike="noStrike" spc="-15" dirty="0">
                <a:solidFill>
                  <a:schemeClr val="bg1"/>
                </a:solidFill>
                <a:latin typeface="Trebuchet MS"/>
                <a:ea typeface="DejaVu Sans"/>
              </a:rPr>
              <a:t>t</a:t>
            </a:r>
            <a:r>
              <a:rPr lang="it-IT" sz="1600" b="1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o</a:t>
            </a:r>
            <a:r>
              <a:rPr lang="it-IT" sz="1600" b="0" strike="noStrike" spc="83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per</a:t>
            </a:r>
            <a:r>
              <a:rPr lang="it-IT" sz="1600" b="0" strike="noStrike" spc="83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la</a:t>
            </a:r>
            <a:r>
              <a:rPr lang="it-IT" sz="1600" b="0" strike="noStrike" spc="7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sessione,</a:t>
            </a:r>
            <a:r>
              <a:rPr lang="it-IT" sz="1600" b="0" strike="noStrike" spc="7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dopo</a:t>
            </a:r>
            <a:r>
              <a:rPr lang="it-IT" sz="1600" b="0" strike="noStrike" spc="7" dirty="0">
                <a:solidFill>
                  <a:schemeClr val="bg1"/>
                </a:solidFill>
                <a:latin typeface="Trebuchet MS"/>
                <a:ea typeface="DejaVu Sans"/>
              </a:rPr>
              <a:t> il </a:t>
            </a:r>
            <a:r>
              <a:rPr lang="it-IT" sz="1600" b="0" strike="noStrike" spc="-12" dirty="0">
                <a:solidFill>
                  <a:schemeClr val="bg1"/>
                </a:solidFill>
                <a:latin typeface="Trebuchet MS"/>
                <a:ea typeface="DejaVu Sans"/>
              </a:rPr>
              <a:t>c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o</a:t>
            </a:r>
            <a:r>
              <a:rPr lang="it-IT" sz="1600" b="0" strike="noStrike" spc="-12" dirty="0">
                <a:solidFill>
                  <a:schemeClr val="bg1"/>
                </a:solidFill>
                <a:latin typeface="Trebuchet MS"/>
                <a:ea typeface="DejaVu Sans"/>
              </a:rPr>
              <a:t>n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t</a:t>
            </a:r>
            <a:r>
              <a:rPr lang="it-IT" sz="1600" b="0" strike="noStrike" spc="-21" dirty="0">
                <a:solidFill>
                  <a:schemeClr val="bg1"/>
                </a:solidFill>
                <a:latin typeface="Trebuchet MS"/>
                <a:ea typeface="DejaVu Sans"/>
              </a:rPr>
              <a:t>r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ollo</a:t>
            </a:r>
            <a:r>
              <a:rPr lang="it-IT" sz="1600" b="0" strike="noStrike" spc="7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della ide</a:t>
            </a:r>
            <a:r>
              <a:rPr lang="it-IT" sz="1600" b="0" strike="noStrike" spc="-12" dirty="0">
                <a:solidFill>
                  <a:schemeClr val="bg1"/>
                </a:solidFill>
                <a:latin typeface="Trebuchet MS"/>
                <a:ea typeface="DejaVu Sans"/>
              </a:rPr>
              <a:t>n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tità.</a:t>
            </a:r>
            <a:endParaRPr lang="it-IT" sz="1600" b="0" strike="noStrike" spc="-1" dirty="0">
              <a:solidFill>
                <a:schemeClr val="bg1"/>
              </a:solidFill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FF8000"/>
              </a:buClr>
              <a:buFont typeface="Wingdings" charset="2"/>
              <a:buChar char=""/>
            </a:pPr>
            <a:r>
              <a:rPr lang="it-IT" sz="1600" b="0" strike="noStrike" spc="-15" dirty="0">
                <a:solidFill>
                  <a:schemeClr val="bg1"/>
                </a:solidFill>
                <a:latin typeface="Trebuchet MS"/>
                <a:ea typeface="DejaVu Sans"/>
              </a:rPr>
              <a:t>P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er</a:t>
            </a:r>
            <a:r>
              <a:rPr lang="it-IT" sz="1600" b="0" strike="noStrike" spc="-6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tutti</a:t>
            </a:r>
            <a:r>
              <a:rPr lang="it-IT" sz="1600" b="0" strike="noStrike" spc="-6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i</a:t>
            </a:r>
            <a:r>
              <a:rPr lang="it-IT" sz="1600" b="0" strike="noStrike" spc="-6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candidati</a:t>
            </a:r>
            <a:r>
              <a:rPr lang="it-IT" sz="1600" b="0" strike="noStrike" spc="-6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 err="1">
                <a:solidFill>
                  <a:schemeClr val="bg1"/>
                </a:solidFill>
                <a:latin typeface="Trebuchet MS"/>
                <a:ea typeface="DejaVu Sans"/>
              </a:rPr>
              <a:t>Skillonline</a:t>
            </a:r>
            <a:r>
              <a:rPr lang="it-IT" sz="1600" b="0" strike="noStrike" spc="-6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2" dirty="0" err="1">
                <a:solidFill>
                  <a:schemeClr val="bg1"/>
                </a:solidFill>
                <a:latin typeface="Trebuchet MS"/>
                <a:ea typeface="DejaVu Sans"/>
              </a:rPr>
              <a:t>e</a:t>
            </a:r>
            <a:r>
              <a:rPr lang="it-IT" sz="1600" b="0" strike="noStrike" spc="-21" dirty="0" err="1">
                <a:solidFill>
                  <a:schemeClr val="bg1"/>
                </a:solidFill>
                <a:latin typeface="Trebuchet MS"/>
                <a:ea typeface="DejaVu Sans"/>
              </a:rPr>
              <a:t>ﬀ</a:t>
            </a:r>
            <a:r>
              <a:rPr lang="it-IT" sz="1600" b="0" strike="noStrike" spc="-12" dirty="0" err="1">
                <a:solidFill>
                  <a:schemeClr val="bg1"/>
                </a:solidFill>
                <a:latin typeface="Trebuchet MS"/>
                <a:ea typeface="DejaVu Sans"/>
              </a:rPr>
              <a:t>e</a:t>
            </a:r>
            <a:r>
              <a:rPr lang="it-IT" sz="1600" b="0" strike="noStrike" spc="-1" dirty="0" err="1">
                <a:solidFill>
                  <a:schemeClr val="bg1"/>
                </a:solidFill>
                <a:latin typeface="Trebuchet MS"/>
                <a:ea typeface="DejaVu Sans"/>
              </a:rPr>
              <a:t>ttuerà</a:t>
            </a:r>
            <a:r>
              <a:rPr lang="it-IT" sz="1600" b="0" strike="noStrike" spc="-6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il</a:t>
            </a:r>
            <a:r>
              <a:rPr lang="it-IT" sz="1600" b="0" strike="noStrike" spc="-6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2" dirty="0">
                <a:solidFill>
                  <a:schemeClr val="bg1"/>
                </a:solidFill>
                <a:latin typeface="Trebuchet MS"/>
                <a:ea typeface="DejaVu Sans"/>
              </a:rPr>
              <a:t>c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o</a:t>
            </a:r>
            <a:r>
              <a:rPr lang="it-IT" sz="1600" b="0" strike="noStrike" spc="-12" dirty="0">
                <a:solidFill>
                  <a:schemeClr val="bg1"/>
                </a:solidFill>
                <a:latin typeface="Trebuchet MS"/>
                <a:ea typeface="DejaVu Sans"/>
              </a:rPr>
              <a:t>n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t</a:t>
            </a:r>
            <a:r>
              <a:rPr lang="it-IT" sz="1600" b="0" strike="noStrike" spc="-21" dirty="0">
                <a:solidFill>
                  <a:schemeClr val="bg1"/>
                </a:solidFill>
                <a:latin typeface="Trebuchet MS"/>
                <a:ea typeface="DejaVu Sans"/>
              </a:rPr>
              <a:t>r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ollo</a:t>
            </a:r>
            <a:r>
              <a:rPr lang="it-IT" sz="1600" b="0" strike="noStrike" spc="-6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della</a:t>
            </a:r>
            <a:r>
              <a:rPr lang="it-IT" sz="1600" b="0" strike="noStrike" spc="-6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1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ide</a:t>
            </a:r>
            <a:r>
              <a:rPr lang="it-IT" sz="1600" b="1" strike="noStrike" spc="-12" dirty="0">
                <a:solidFill>
                  <a:schemeClr val="bg1"/>
                </a:solidFill>
                <a:latin typeface="Trebuchet MS"/>
                <a:ea typeface="DejaVu Sans"/>
              </a:rPr>
              <a:t>n</a:t>
            </a:r>
            <a:r>
              <a:rPr lang="it-IT" sz="1600" b="1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tità</a:t>
            </a:r>
            <a:r>
              <a:rPr lang="it-IT" sz="1600" b="1" strike="noStrike" spc="-6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1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a</a:t>
            </a:r>
            <a:r>
              <a:rPr lang="it-IT" sz="1600" b="1" strike="noStrike" spc="-6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1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m</a:t>
            </a:r>
            <a:r>
              <a:rPr lang="it-IT" sz="1600" b="1" strike="noStrike" spc="-12" dirty="0">
                <a:solidFill>
                  <a:schemeClr val="bg1"/>
                </a:solidFill>
                <a:latin typeface="Trebuchet MS"/>
                <a:ea typeface="DejaVu Sans"/>
              </a:rPr>
              <a:t>e</a:t>
            </a:r>
            <a:r>
              <a:rPr lang="it-IT" sz="1600" b="1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z</a:t>
            </a:r>
            <a:r>
              <a:rPr lang="it-IT" sz="1600" b="1" strike="noStrike" spc="-15" dirty="0">
                <a:solidFill>
                  <a:schemeClr val="bg1"/>
                </a:solidFill>
                <a:latin typeface="Trebuchet MS"/>
                <a:ea typeface="DejaVu Sans"/>
              </a:rPr>
              <a:t>z</a:t>
            </a:r>
            <a:r>
              <a:rPr lang="it-IT" sz="1600" b="1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o</a:t>
            </a:r>
            <a:r>
              <a:rPr lang="it-IT" sz="1600" b="1" strike="noStrike" spc="-6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1" strike="noStrike" spc="-26" dirty="0">
                <a:solidFill>
                  <a:schemeClr val="bg1"/>
                </a:solidFill>
                <a:latin typeface="Trebuchet MS"/>
                <a:ea typeface="DejaVu Sans"/>
              </a:rPr>
              <a:t>w</a:t>
            </a:r>
            <a:r>
              <a:rPr lang="it-IT" sz="1600" b="1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ebcam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.</a:t>
            </a:r>
            <a:endParaRPr lang="it-IT" sz="1600" b="0" strike="noStrike" spc="-1" dirty="0">
              <a:solidFill>
                <a:schemeClr val="bg1"/>
              </a:solidFill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FF8000"/>
              </a:buClr>
              <a:buFont typeface="Wingdings" charset="2"/>
              <a:buChar char=""/>
            </a:pPr>
            <a:r>
              <a:rPr lang="it-IT" sz="1600" b="0" strike="noStrike" spc="-15" dirty="0">
                <a:solidFill>
                  <a:schemeClr val="bg1"/>
                </a:solidFill>
                <a:latin typeface="Trebuchet MS"/>
                <a:ea typeface="DejaVu Sans"/>
              </a:rPr>
              <a:t>L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e</a:t>
            </a:r>
            <a:r>
              <a:rPr lang="it-IT" sz="1600" b="0" strike="noStrike" spc="-6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richies</a:t>
            </a:r>
            <a:r>
              <a:rPr lang="it-IT" sz="1600" b="0" strike="noStrike" spc="-15" dirty="0">
                <a:solidFill>
                  <a:schemeClr val="bg1"/>
                </a:solidFill>
                <a:latin typeface="Trebuchet MS"/>
                <a:ea typeface="DejaVu Sans"/>
              </a:rPr>
              <a:t>t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e</a:t>
            </a:r>
            <a:r>
              <a:rPr lang="it-IT" sz="1600" b="0" strike="noStrike" spc="-6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26" dirty="0">
                <a:solidFill>
                  <a:schemeClr val="bg1"/>
                </a:solidFill>
                <a:latin typeface="Trebuchet MS"/>
                <a:ea typeface="DejaVu Sans"/>
              </a:rPr>
              <a:t>v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erranno</a:t>
            </a:r>
            <a:r>
              <a:rPr lang="it-IT" sz="1600" b="0" strike="noStrike" spc="-6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1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raggruppa</a:t>
            </a:r>
            <a:r>
              <a:rPr lang="it-IT" sz="1600" b="1" strike="noStrike" spc="-15" dirty="0">
                <a:solidFill>
                  <a:schemeClr val="bg1"/>
                </a:solidFill>
                <a:latin typeface="Trebuchet MS"/>
                <a:ea typeface="DejaVu Sans"/>
              </a:rPr>
              <a:t>t</a:t>
            </a:r>
            <a:r>
              <a:rPr lang="it-IT" sz="1600" b="1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e</a:t>
            </a:r>
            <a:r>
              <a:rPr lang="it-IT" sz="1600" b="0" strike="noStrike" spc="-6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per</a:t>
            </a:r>
            <a:r>
              <a:rPr lang="it-IT" sz="1600" b="0" strike="noStrike" spc="-6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capoluogo</a:t>
            </a:r>
            <a:r>
              <a:rPr lang="it-IT" sz="1600" b="0" strike="noStrike" spc="-6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di</a:t>
            </a:r>
            <a:r>
              <a:rPr lang="it-IT" sz="1600" b="0" strike="noStrike" spc="-6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p</a:t>
            </a:r>
            <a:r>
              <a:rPr lang="it-IT" sz="1600" b="0" strike="noStrike" spc="-21" dirty="0">
                <a:solidFill>
                  <a:schemeClr val="bg1"/>
                </a:solidFill>
                <a:latin typeface="Trebuchet MS"/>
                <a:ea typeface="DejaVu Sans"/>
              </a:rPr>
              <a:t>r</a:t>
            </a:r>
            <a:r>
              <a:rPr lang="it-IT" sz="1600" b="0" strike="noStrike" spc="-26" dirty="0">
                <a:solidFill>
                  <a:schemeClr val="bg1"/>
                </a:solidFill>
                <a:latin typeface="Trebuchet MS"/>
                <a:ea typeface="DejaVu Sans"/>
              </a:rPr>
              <a:t>o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vincia.</a:t>
            </a:r>
            <a:r>
              <a:rPr lang="it-IT" sz="1600" b="0" strike="noStrike" spc="-60" dirty="0">
                <a:solidFill>
                  <a:schemeClr val="bg1"/>
                </a:solidFill>
                <a:latin typeface="Trebuchet MS"/>
                <a:ea typeface="DejaVu Sans"/>
              </a:rPr>
              <a:t> Sarà preferibile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at</a:t>
            </a:r>
            <a:r>
              <a:rPr lang="it-IT" sz="1600" b="0" strike="noStrike" spc="-15" dirty="0">
                <a:solidFill>
                  <a:schemeClr val="bg1"/>
                </a:solidFill>
                <a:latin typeface="Trebuchet MS"/>
                <a:ea typeface="DejaVu Sans"/>
              </a:rPr>
              <a:t>t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ende</a:t>
            </a:r>
            <a:r>
              <a:rPr lang="it-IT" sz="1600" b="0" strike="noStrike" spc="-21" dirty="0">
                <a:solidFill>
                  <a:schemeClr val="bg1"/>
                </a:solidFill>
                <a:latin typeface="Trebuchet MS"/>
                <a:ea typeface="DejaVu Sans"/>
              </a:rPr>
              <a:t>r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e</a:t>
            </a:r>
            <a:r>
              <a:rPr lang="it-IT" sz="1600" b="0" strike="noStrike" spc="-6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di avere</a:t>
            </a:r>
            <a:r>
              <a:rPr lang="it-IT" sz="1600" b="0" strike="noStrike" spc="-12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un numero minimo di 5</a:t>
            </a:r>
            <a:r>
              <a:rPr lang="it-IT" sz="1600" b="0" strike="noStrike" spc="-8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candidati</a:t>
            </a:r>
            <a:r>
              <a:rPr lang="it-IT" sz="1600" b="0" strike="noStrike" spc="-8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per</a:t>
            </a:r>
            <a:r>
              <a:rPr lang="it-IT" sz="1600" b="0" strike="noStrike" spc="-8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svolgere</a:t>
            </a:r>
            <a:r>
              <a:rPr lang="it-IT" sz="1600" b="0" strike="noStrike" spc="-86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una</a:t>
            </a:r>
            <a:r>
              <a:rPr lang="it-IT" sz="1600" b="0" strike="noStrike" spc="-8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sessione</a:t>
            </a:r>
            <a:r>
              <a:rPr lang="it-IT" sz="1600" b="0" strike="noStrike" spc="-8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di</a:t>
            </a:r>
            <a:r>
              <a:rPr lang="it-IT" sz="1600" b="0" strike="noStrike" spc="-8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esame</a:t>
            </a:r>
            <a:r>
              <a:rPr lang="it-IT" sz="1600" b="0" strike="noStrike" spc="-8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in</a:t>
            </a:r>
            <a:r>
              <a:rPr lang="it-IT" sz="1600" b="0" strike="noStrike" spc="-8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una</a:t>
            </a:r>
            <a:r>
              <a:rPr lang="it-IT" sz="1600" b="0" strike="noStrike" spc="-8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certa</a:t>
            </a:r>
            <a:r>
              <a:rPr lang="it-IT" sz="1600" b="0" strike="noStrike" spc="-367" dirty="0">
                <a:solidFill>
                  <a:schemeClr val="bg1"/>
                </a:solidFill>
                <a:latin typeface="Trebuchet MS"/>
                <a:ea typeface="DejaVu Sans"/>
              </a:rPr>
              <a:t>  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p</a:t>
            </a:r>
            <a:r>
              <a:rPr lang="it-IT" sz="1600" b="0" strike="noStrike" spc="-21" dirty="0">
                <a:solidFill>
                  <a:schemeClr val="bg1"/>
                </a:solidFill>
                <a:latin typeface="Trebuchet MS"/>
                <a:ea typeface="DejaVu Sans"/>
              </a:rPr>
              <a:t>r</a:t>
            </a:r>
            <a:r>
              <a:rPr lang="it-IT" sz="1600" b="0" strike="noStrike" spc="-26" dirty="0">
                <a:solidFill>
                  <a:schemeClr val="bg1"/>
                </a:solidFill>
                <a:latin typeface="Trebuchet MS"/>
                <a:ea typeface="DejaVu Sans"/>
              </a:rPr>
              <a:t>o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vincia.</a:t>
            </a:r>
            <a:r>
              <a:rPr lang="it-IT" sz="16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 </a:t>
            </a:r>
            <a:endParaRPr lang="it-IT" sz="1600" b="0" strike="noStrike" spc="-1" dirty="0">
              <a:solidFill>
                <a:schemeClr val="bg1"/>
              </a:solid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8000"/>
              </a:buClr>
              <a:buFont typeface="Wingdings" charset="2"/>
              <a:buChar char=""/>
            </a:pPr>
            <a:r>
              <a:rPr lang="it-IT" sz="1600" b="1" strike="noStrike" spc="-12" dirty="0">
                <a:solidFill>
                  <a:schemeClr val="bg1"/>
                </a:solidFill>
                <a:latin typeface="Trebuchet MS"/>
                <a:ea typeface="DejaVu Sans"/>
              </a:rPr>
              <a:t>En</a:t>
            </a:r>
            <a:r>
              <a:rPr lang="it-IT" sz="1600" b="1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t</a:t>
            </a:r>
            <a:r>
              <a:rPr lang="it-IT" sz="1600" b="1" strike="noStrike" spc="-21" dirty="0">
                <a:solidFill>
                  <a:schemeClr val="bg1"/>
                </a:solidFill>
                <a:latin typeface="Trebuchet MS"/>
                <a:ea typeface="DejaVu Sans"/>
              </a:rPr>
              <a:t>r</a:t>
            </a:r>
            <a:r>
              <a:rPr lang="it-IT" sz="1600" b="1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o</a:t>
            </a:r>
            <a:r>
              <a:rPr lang="it-IT" sz="1600" b="1" strike="noStrike" spc="157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1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15</a:t>
            </a:r>
            <a:r>
              <a:rPr lang="it-IT" sz="1600" b="1" strike="noStrike" spc="157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1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gg</a:t>
            </a:r>
            <a:r>
              <a:rPr lang="it-IT" sz="1600" b="1" strike="noStrike" spc="157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dal</a:t>
            </a:r>
            <a:r>
              <a:rPr lang="it-IT" sz="1600" b="0" strike="noStrike" spc="-66" dirty="0">
                <a:solidFill>
                  <a:schemeClr val="bg1"/>
                </a:solidFill>
                <a:latin typeface="Trebuchet MS"/>
                <a:ea typeface="DejaVu Sans"/>
              </a:rPr>
              <a:t>l</a:t>
            </a:r>
            <a:r>
              <a:rPr lang="it-IT" sz="1600" b="0" strike="noStrike" spc="-41" dirty="0">
                <a:solidFill>
                  <a:schemeClr val="bg1"/>
                </a:solidFill>
                <a:latin typeface="Trebuchet MS"/>
                <a:ea typeface="DejaVu Sans"/>
              </a:rPr>
              <a:t>’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i</a:t>
            </a:r>
            <a:r>
              <a:rPr lang="it-IT" sz="1600" b="0" strike="noStrike" spc="-15" dirty="0">
                <a:solidFill>
                  <a:schemeClr val="bg1"/>
                </a:solidFill>
                <a:latin typeface="Trebuchet MS"/>
                <a:ea typeface="DejaVu Sans"/>
              </a:rPr>
              <a:t>n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vio</a:t>
            </a:r>
            <a:r>
              <a:rPr lang="it-IT" sz="1600" b="0" strike="noStrike" spc="157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della</a:t>
            </a:r>
            <a:r>
              <a:rPr lang="it-IT" sz="1600" b="0" strike="noStrike" spc="157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richiesta</a:t>
            </a:r>
            <a:r>
              <a:rPr lang="it-IT" sz="1600" b="0" strike="noStrike" spc="157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a</a:t>
            </a:r>
            <a:r>
              <a:rPr lang="it-IT" sz="1600" b="0" strike="noStrike" spc="157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Skill</a:t>
            </a:r>
            <a:r>
              <a:rPr lang="it-IT" sz="1600" b="0" strike="noStrike" spc="157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On</a:t>
            </a:r>
            <a:r>
              <a:rPr lang="it-IT" sz="1600" b="0" strike="noStrike" spc="157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Line</a:t>
            </a:r>
            <a:r>
              <a:rPr lang="it-IT" sz="1600" b="0" strike="noStrike" spc="83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il</a:t>
            </a:r>
            <a:r>
              <a:rPr lang="it-IT" sz="1600" b="0" strike="noStrike" spc="83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candida</a:t>
            </a:r>
            <a:r>
              <a:rPr lang="it-IT" sz="1600" b="0" strike="noStrike" spc="-15" dirty="0">
                <a:solidFill>
                  <a:schemeClr val="bg1"/>
                </a:solidFill>
                <a:latin typeface="Trebuchet MS"/>
                <a:ea typeface="DejaVu Sans"/>
              </a:rPr>
              <a:t>t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o</a:t>
            </a:r>
            <a:r>
              <a:rPr lang="it-IT" sz="1600" b="0" strike="noStrike" spc="83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2" dirty="0">
                <a:solidFill>
                  <a:schemeClr val="bg1"/>
                </a:solidFill>
                <a:latin typeface="Trebuchet MS"/>
                <a:ea typeface="DejaVu Sans"/>
              </a:rPr>
              <a:t>c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omunque</a:t>
            </a:r>
            <a:r>
              <a:rPr lang="it-IT" sz="1600" b="0" strike="noStrike" spc="83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5" dirty="0">
                <a:solidFill>
                  <a:schemeClr val="bg1"/>
                </a:solidFill>
                <a:latin typeface="Trebuchet MS"/>
                <a:ea typeface="DejaVu Sans"/>
              </a:rPr>
              <a:t>s</a:t>
            </a:r>
            <a:r>
              <a:rPr lang="it-IT" sz="1600" b="0" strike="noStrike" spc="-26" dirty="0">
                <a:solidFill>
                  <a:schemeClr val="bg1"/>
                </a:solidFill>
                <a:latin typeface="Trebuchet MS"/>
                <a:ea typeface="DejaVu Sans"/>
              </a:rPr>
              <a:t>v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olgerà </a:t>
            </a:r>
            <a:r>
              <a:rPr lang="it-IT" sz="1600" b="0" strike="noStrike" spc="-66" dirty="0">
                <a:solidFill>
                  <a:schemeClr val="bg1"/>
                </a:solidFill>
                <a:latin typeface="Trebuchet MS"/>
                <a:ea typeface="DejaVu Sans"/>
              </a:rPr>
              <a:t>l</a:t>
            </a:r>
            <a:r>
              <a:rPr lang="it-IT" sz="1600" b="0" strike="noStrike" spc="-86" dirty="0">
                <a:solidFill>
                  <a:schemeClr val="bg1"/>
                </a:solidFill>
                <a:latin typeface="Trebuchet MS"/>
                <a:ea typeface="DejaVu Sans"/>
              </a:rPr>
              <a:t>’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esame,</a:t>
            </a:r>
            <a:r>
              <a:rPr lang="it-IT" sz="1600" b="0" strike="noStrike" spc="-6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1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anche</a:t>
            </a:r>
            <a:r>
              <a:rPr lang="it-IT" sz="1600" b="1" strike="noStrike" spc="-6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1" strike="noStrike" spc="-12" dirty="0">
                <a:solidFill>
                  <a:schemeClr val="bg1"/>
                </a:solidFill>
                <a:latin typeface="Trebuchet MS"/>
                <a:ea typeface="DejaVu Sans"/>
              </a:rPr>
              <a:t>c</a:t>
            </a:r>
            <a:r>
              <a:rPr lang="it-IT" sz="1600" b="1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on</a:t>
            </a:r>
            <a:r>
              <a:rPr lang="it-IT" sz="1600" b="1" strike="noStrike" spc="-6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1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meno</a:t>
            </a:r>
            <a:r>
              <a:rPr lang="it-IT" sz="1600" b="1" strike="noStrike" spc="-6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1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di</a:t>
            </a:r>
            <a:r>
              <a:rPr lang="it-IT" sz="1600" b="1" strike="noStrike" spc="-6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1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5</a:t>
            </a:r>
            <a:r>
              <a:rPr lang="it-IT" sz="1600" b="1" strike="noStrike" spc="-6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1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candidati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.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2F1B587-CFFD-D770-0EF9-80ACB3109027}"/>
              </a:ext>
            </a:extLst>
          </p:cNvPr>
          <p:cNvSpPr txBox="1"/>
          <p:nvPr/>
        </p:nvSpPr>
        <p:spPr>
          <a:xfrm>
            <a:off x="798546" y="2122123"/>
            <a:ext cx="510695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000" indent="-215640" algn="just">
              <a:lnSpc>
                <a:spcPct val="100000"/>
              </a:lnSpc>
              <a:buClr>
                <a:srgbClr val="FF8000"/>
              </a:buClr>
              <a:buFont typeface="Wingdings" charset="2"/>
              <a:buChar char=""/>
            </a:pP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Il Proteo provinciale provvederà alla raccolta delle richieste d’esame e le trametterà a </a:t>
            </a:r>
            <a:r>
              <a:rPr lang="it-IT" b="0" strike="noStrike" spc="-1" dirty="0" err="1">
                <a:solidFill>
                  <a:schemeClr val="bg1"/>
                </a:solidFill>
                <a:latin typeface="Inter"/>
                <a:ea typeface="DejaVu Sans"/>
              </a:rPr>
              <a:t>Skillonline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 per email.</a:t>
            </a:r>
            <a:endParaRPr lang="it-IT" b="0" strike="noStrike" spc="-1" dirty="0">
              <a:solidFill>
                <a:schemeClr val="bg1"/>
              </a:solidFill>
              <a:latin typeface="Inter"/>
            </a:endParaRPr>
          </a:p>
          <a:p>
            <a:pPr marL="216000" indent="-215640" algn="just">
              <a:lnSpc>
                <a:spcPct val="100000"/>
              </a:lnSpc>
              <a:buClr>
                <a:srgbClr val="FF8000"/>
              </a:buClr>
              <a:buFont typeface="Wingdings" charset="2"/>
              <a:buChar char=""/>
            </a:pPr>
            <a:r>
              <a:rPr lang="it-IT" b="0" strike="noStrike" spc="-1" dirty="0" err="1">
                <a:solidFill>
                  <a:schemeClr val="bg1"/>
                </a:solidFill>
                <a:latin typeface="Inter"/>
                <a:ea typeface="DejaVu Sans"/>
              </a:rPr>
              <a:t>Skillonline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 fornirà un programma minimo di date di esame </a:t>
            </a:r>
            <a:r>
              <a:rPr lang="it-IT" b="0" strike="noStrike" spc="-1" dirty="0" err="1">
                <a:solidFill>
                  <a:schemeClr val="bg1"/>
                </a:solidFill>
                <a:latin typeface="Inter"/>
                <a:ea typeface="DejaVu Sans"/>
              </a:rPr>
              <a:t>ﬁssando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1" strike="noStrike" spc="-1" dirty="0">
                <a:solidFill>
                  <a:schemeClr val="bg1"/>
                </a:solidFill>
                <a:latin typeface="Inter"/>
                <a:ea typeface="DejaVu Sans"/>
              </a:rPr>
              <a:t>almeno una data di esame</a:t>
            </a:r>
            <a:r>
              <a:rPr lang="it-IT" b="1" strike="noStrike" spc="-60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1" strike="noStrike" spc="-1" dirty="0">
                <a:solidFill>
                  <a:schemeClr val="bg1"/>
                </a:solidFill>
                <a:latin typeface="Inter"/>
                <a:ea typeface="DejaVu Sans"/>
              </a:rPr>
              <a:t>al</a:t>
            </a:r>
            <a:r>
              <a:rPr lang="it-IT" b="1" strike="noStrike" spc="-60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1" strike="noStrike" spc="-1" dirty="0">
                <a:solidFill>
                  <a:schemeClr val="bg1"/>
                </a:solidFill>
                <a:latin typeface="Inter"/>
                <a:ea typeface="DejaVu Sans"/>
              </a:rPr>
              <a:t>mese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.</a:t>
            </a:r>
            <a:r>
              <a:rPr lang="it-IT" b="0" strike="noStrike" spc="-60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15" dirty="0">
                <a:solidFill>
                  <a:schemeClr val="bg1"/>
                </a:solidFill>
                <a:latin typeface="Inter"/>
                <a:ea typeface="DejaVu Sans"/>
              </a:rPr>
              <a:t>L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e</a:t>
            </a:r>
            <a:r>
              <a:rPr lang="it-IT" b="0" strike="noStrike" spc="-60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da</a:t>
            </a:r>
            <a:r>
              <a:rPr lang="it-IT" b="0" strike="noStrike" spc="-15" dirty="0">
                <a:solidFill>
                  <a:schemeClr val="bg1"/>
                </a:solidFill>
                <a:latin typeface="Inter"/>
                <a:ea typeface="DejaVu Sans"/>
              </a:rPr>
              <a:t>t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e</a:t>
            </a:r>
            <a:r>
              <a:rPr lang="it-IT" b="0" strike="noStrike" spc="-60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aume</a:t>
            </a:r>
            <a:r>
              <a:rPr lang="it-IT" b="0" strike="noStrike" spc="-12" dirty="0">
                <a:solidFill>
                  <a:schemeClr val="bg1"/>
                </a:solidFill>
                <a:latin typeface="Inter"/>
                <a:ea typeface="DejaVu Sans"/>
              </a:rPr>
              <a:t>n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tano</a:t>
            </a:r>
            <a:r>
              <a:rPr lang="it-IT" b="0" strike="noStrike" spc="-60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al</a:t>
            </a:r>
            <a:r>
              <a:rPr lang="it-IT" b="0" strike="noStrike" spc="-66" dirty="0">
                <a:solidFill>
                  <a:schemeClr val="bg1"/>
                </a:solidFill>
                <a:latin typeface="Inter"/>
                <a:ea typeface="DejaVu Sans"/>
              </a:rPr>
              <a:t>l</a:t>
            </a:r>
            <a:r>
              <a:rPr lang="it-IT" b="0" strike="noStrike" spc="-75" dirty="0">
                <a:solidFill>
                  <a:schemeClr val="bg1"/>
                </a:solidFill>
                <a:latin typeface="Inter"/>
                <a:ea typeface="DejaVu Sans"/>
              </a:rPr>
              <a:t>’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aume</a:t>
            </a:r>
            <a:r>
              <a:rPr lang="it-IT" b="0" strike="noStrike" spc="-12" dirty="0">
                <a:solidFill>
                  <a:schemeClr val="bg1"/>
                </a:solidFill>
                <a:latin typeface="Inter"/>
                <a:ea typeface="DejaVu Sans"/>
              </a:rPr>
              <a:t>n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ta</a:t>
            </a:r>
            <a:r>
              <a:rPr lang="it-IT" b="0" strike="noStrike" spc="-21" dirty="0">
                <a:solidFill>
                  <a:schemeClr val="bg1"/>
                </a:solidFill>
                <a:latin typeface="Inter"/>
                <a:ea typeface="DejaVu Sans"/>
              </a:rPr>
              <a:t>r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e</a:t>
            </a:r>
            <a:r>
              <a:rPr lang="it-IT" b="0" strike="noStrike" spc="-60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delle</a:t>
            </a:r>
            <a:r>
              <a:rPr lang="it-IT" b="0" strike="noStrike" spc="-60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richies</a:t>
            </a:r>
            <a:r>
              <a:rPr lang="it-IT" b="0" strike="noStrike" spc="-15" dirty="0">
                <a:solidFill>
                  <a:schemeClr val="bg1"/>
                </a:solidFill>
                <a:latin typeface="Inter"/>
                <a:ea typeface="DejaVu Sans"/>
              </a:rPr>
              <a:t>t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e</a:t>
            </a:r>
            <a:r>
              <a:rPr lang="it-IT" b="0" strike="noStrike" spc="-60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di</a:t>
            </a:r>
            <a:r>
              <a:rPr lang="it-IT" b="0" strike="noStrike" spc="-60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esame.</a:t>
            </a:r>
            <a:endParaRPr lang="it-IT" b="0" strike="noStrike" spc="-1" dirty="0">
              <a:solidFill>
                <a:schemeClr val="bg1"/>
              </a:solidFill>
              <a:latin typeface="Inter"/>
            </a:endParaRPr>
          </a:p>
          <a:p>
            <a:pPr marL="216000" indent="-215640">
              <a:lnSpc>
                <a:spcPct val="100000"/>
              </a:lnSpc>
              <a:buClr>
                <a:srgbClr val="FF8000"/>
              </a:buClr>
              <a:buFont typeface="Wingdings" charset="2"/>
              <a:buChar char=""/>
            </a:pPr>
            <a:r>
              <a:rPr lang="it-IT" b="0" strike="noStrike" spc="-15" dirty="0">
                <a:solidFill>
                  <a:schemeClr val="bg1"/>
                </a:solidFill>
                <a:latin typeface="Inter"/>
                <a:ea typeface="DejaVu Sans"/>
              </a:rPr>
              <a:t>P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er</a:t>
            </a:r>
            <a:r>
              <a:rPr lang="it-IT" b="0" strike="noStrike" spc="-60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66" dirty="0">
                <a:solidFill>
                  <a:schemeClr val="bg1"/>
                </a:solidFill>
                <a:latin typeface="Inter"/>
                <a:ea typeface="DejaVu Sans"/>
              </a:rPr>
              <a:t>l</a:t>
            </a:r>
            <a:r>
              <a:rPr lang="it-IT" b="0" strike="noStrike" spc="-75" dirty="0">
                <a:solidFill>
                  <a:schemeClr val="bg1"/>
                </a:solidFill>
                <a:latin typeface="Inter"/>
                <a:ea typeface="DejaVu Sans"/>
              </a:rPr>
              <a:t>’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atti</a:t>
            </a:r>
            <a:r>
              <a:rPr lang="it-IT" b="0" strike="noStrike" spc="-21" dirty="0">
                <a:solidFill>
                  <a:schemeClr val="bg1"/>
                </a:solidFill>
                <a:latin typeface="Inter"/>
                <a:ea typeface="DejaVu Sans"/>
              </a:rPr>
              <a:t>v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azione</a:t>
            </a:r>
            <a:r>
              <a:rPr lang="it-IT" b="0" strike="noStrike" spc="-60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della</a:t>
            </a:r>
            <a:r>
              <a:rPr lang="it-IT" b="0" strike="noStrike" spc="-60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sessione</a:t>
            </a:r>
            <a:r>
              <a:rPr lang="it-IT" b="0" strike="noStrike" spc="-60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di</a:t>
            </a:r>
            <a:r>
              <a:rPr lang="it-IT" b="0" strike="noStrike" spc="-60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esame</a:t>
            </a:r>
            <a:r>
              <a:rPr lang="it-IT" b="0" strike="noStrike" spc="-60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66" dirty="0">
                <a:solidFill>
                  <a:schemeClr val="bg1"/>
                </a:solidFill>
                <a:latin typeface="Inter"/>
                <a:ea typeface="DejaVu Sans"/>
              </a:rPr>
              <a:t>l</a:t>
            </a:r>
            <a:r>
              <a:rPr lang="it-IT" b="0" strike="noStrike" spc="-86" dirty="0">
                <a:solidFill>
                  <a:schemeClr val="bg1"/>
                </a:solidFill>
                <a:latin typeface="Inter"/>
                <a:ea typeface="DejaVu Sans"/>
              </a:rPr>
              <a:t>’</a:t>
            </a:r>
            <a:r>
              <a:rPr lang="it-IT" b="0" strike="noStrike" spc="-12" dirty="0">
                <a:solidFill>
                  <a:schemeClr val="bg1"/>
                </a:solidFill>
                <a:latin typeface="Inter"/>
                <a:ea typeface="DejaVu Sans"/>
              </a:rPr>
              <a:t>A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ssociazione</a:t>
            </a:r>
            <a:r>
              <a:rPr lang="it-IT" b="0" strike="noStrike" spc="-60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d</a:t>
            </a:r>
            <a:r>
              <a:rPr lang="it-IT" b="0" strike="noStrike" spc="-26" dirty="0">
                <a:solidFill>
                  <a:schemeClr val="bg1"/>
                </a:solidFill>
                <a:latin typeface="Inter"/>
                <a:ea typeface="DejaVu Sans"/>
              </a:rPr>
              <a:t>o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vrà</a:t>
            </a:r>
            <a:r>
              <a:rPr lang="it-IT" b="0" strike="noStrike" spc="-60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1" strike="noStrike" spc="-1" dirty="0">
                <a:solidFill>
                  <a:schemeClr val="bg1"/>
                </a:solidFill>
                <a:latin typeface="Inter"/>
                <a:ea typeface="DejaVu Sans"/>
              </a:rPr>
              <a:t>i</a:t>
            </a:r>
            <a:r>
              <a:rPr lang="it-IT" b="1" strike="noStrike" spc="-15" dirty="0">
                <a:solidFill>
                  <a:schemeClr val="bg1"/>
                </a:solidFill>
                <a:latin typeface="Inter"/>
                <a:ea typeface="DejaVu Sans"/>
              </a:rPr>
              <a:t>n</a:t>
            </a:r>
            <a:r>
              <a:rPr lang="it-IT" b="1" strike="noStrike" spc="-1" dirty="0">
                <a:solidFill>
                  <a:schemeClr val="bg1"/>
                </a:solidFill>
                <a:latin typeface="Inter"/>
                <a:ea typeface="DejaVu Sans"/>
              </a:rPr>
              <a:t>via</a:t>
            </a:r>
            <a:r>
              <a:rPr lang="it-IT" b="1" strike="noStrike" spc="-21" dirty="0">
                <a:solidFill>
                  <a:schemeClr val="bg1"/>
                </a:solidFill>
                <a:latin typeface="Inter"/>
                <a:ea typeface="DejaVu Sans"/>
              </a:rPr>
              <a:t>r</a:t>
            </a:r>
            <a:r>
              <a:rPr lang="it-IT" b="1" strike="noStrike" spc="-1" dirty="0">
                <a:solidFill>
                  <a:schemeClr val="bg1"/>
                </a:solidFill>
                <a:latin typeface="Inter"/>
                <a:ea typeface="DejaVu Sans"/>
              </a:rPr>
              <a:t>e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:</a:t>
            </a:r>
            <a:endParaRPr lang="it-IT" b="0" strike="noStrike" spc="-1" dirty="0">
              <a:solidFill>
                <a:schemeClr val="bg1"/>
              </a:solidFill>
              <a:latin typeface="Inter"/>
            </a:endParaRPr>
          </a:p>
          <a:p>
            <a:pPr marL="432000" lvl="1" indent="-215640">
              <a:lnSpc>
                <a:spcPct val="100000"/>
              </a:lnSpc>
              <a:buClr>
                <a:srgbClr val="069A2E"/>
              </a:buClr>
              <a:buFont typeface="Wingdings" charset="2"/>
              <a:buChar char=""/>
            </a:pP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Modulo</a:t>
            </a:r>
            <a:r>
              <a:rPr lang="it-IT" b="0" strike="noStrike" spc="18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in</a:t>
            </a:r>
            <a:r>
              <a:rPr lang="it-IT" b="0" strike="noStrike" spc="18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formato</a:t>
            </a:r>
            <a:r>
              <a:rPr lang="it-IT" b="0" strike="noStrike" spc="18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1" dirty="0" err="1">
                <a:solidFill>
                  <a:schemeClr val="bg1"/>
                </a:solidFill>
                <a:latin typeface="Inter"/>
                <a:ea typeface="DejaVu Sans"/>
              </a:rPr>
              <a:t>excel</a:t>
            </a:r>
            <a:r>
              <a:rPr lang="it-IT" b="0" strike="noStrike" spc="18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(fornito</a:t>
            </a:r>
            <a:r>
              <a:rPr lang="it-IT" b="0" strike="noStrike" spc="18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da</a:t>
            </a:r>
            <a:r>
              <a:rPr lang="it-IT" b="0" strike="noStrike" spc="18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Skill</a:t>
            </a:r>
            <a:r>
              <a:rPr lang="it-IT" b="0" strike="noStrike" spc="18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On</a:t>
            </a:r>
            <a:r>
              <a:rPr lang="it-IT" b="0" strike="noStrike" spc="18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Line)</a:t>
            </a:r>
            <a:r>
              <a:rPr lang="it-IT" b="0" strike="noStrike" spc="18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compilato</a:t>
            </a:r>
            <a:endParaRPr lang="it-IT" b="0" strike="noStrike" spc="-1" dirty="0">
              <a:solidFill>
                <a:schemeClr val="bg1"/>
              </a:solidFill>
              <a:latin typeface="Inter"/>
            </a:endParaRPr>
          </a:p>
          <a:p>
            <a:pPr marL="432000" lvl="1" indent="-215640">
              <a:lnSpc>
                <a:spcPct val="100000"/>
              </a:lnSpc>
              <a:buClr>
                <a:srgbClr val="069A2E"/>
              </a:buClr>
              <a:buFont typeface="Wingdings" charset="2"/>
              <a:buChar char=""/>
            </a:pP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Copia</a:t>
            </a:r>
            <a:r>
              <a:rPr lang="it-IT" b="0" strike="noStrike" spc="-60" dirty="0">
                <a:solidFill>
                  <a:schemeClr val="bg1"/>
                </a:solidFill>
                <a:latin typeface="Inter"/>
                <a:ea typeface="DejaVu Sans"/>
              </a:rPr>
              <a:t> fronte/retro 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del</a:t>
            </a:r>
            <a:r>
              <a:rPr lang="it-IT" b="0" strike="noStrike" spc="-60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Docume</a:t>
            </a:r>
            <a:r>
              <a:rPr lang="it-IT" b="0" strike="noStrike" spc="-12" dirty="0">
                <a:solidFill>
                  <a:schemeClr val="bg1"/>
                </a:solidFill>
                <a:latin typeface="Inter"/>
                <a:ea typeface="DejaVu Sans"/>
              </a:rPr>
              <a:t>n</a:t>
            </a:r>
            <a:r>
              <a:rPr lang="it-IT" b="0" strike="noStrike" spc="-15" dirty="0">
                <a:solidFill>
                  <a:schemeClr val="bg1"/>
                </a:solidFill>
                <a:latin typeface="Inter"/>
                <a:ea typeface="DejaVu Sans"/>
              </a:rPr>
              <a:t>t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o</a:t>
            </a:r>
            <a:r>
              <a:rPr lang="it-IT" b="0" strike="noStrike" spc="-60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del</a:t>
            </a:r>
            <a:r>
              <a:rPr lang="it-IT" b="0" strike="noStrike" spc="-60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candida</a:t>
            </a:r>
            <a:r>
              <a:rPr lang="it-IT" b="0" strike="noStrike" spc="-15" dirty="0">
                <a:solidFill>
                  <a:schemeClr val="bg1"/>
                </a:solidFill>
                <a:latin typeface="Inter"/>
                <a:ea typeface="DejaVu Sans"/>
              </a:rPr>
              <a:t>t</a:t>
            </a:r>
            <a:r>
              <a:rPr lang="it-IT" b="0" strike="noStrike" spc="-26" dirty="0">
                <a:solidFill>
                  <a:schemeClr val="bg1"/>
                </a:solidFill>
                <a:latin typeface="Inter"/>
                <a:ea typeface="DejaVu Sans"/>
              </a:rPr>
              <a:t>o (se non già fornito)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.</a:t>
            </a:r>
            <a:endParaRPr lang="it-IT" b="0" strike="noStrike" spc="-1" dirty="0">
              <a:solidFill>
                <a:schemeClr val="bg1"/>
              </a:solidFill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3477643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5">
            <a:extLst>
              <a:ext uri="{FF2B5EF4-FFF2-40B4-BE49-F238E27FC236}">
                <a16:creationId xmlns:a16="http://schemas.microsoft.com/office/drawing/2014/main" id="{08924846-6FEE-F1FE-70FC-B8A464C6D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" y="381000"/>
            <a:ext cx="7132320" cy="475422"/>
          </a:xfrm>
        </p:spPr>
        <p:txBody>
          <a:bodyPr/>
          <a:lstStyle/>
          <a:p>
            <a:r>
              <a:rPr lang="it-IT" dirty="0">
                <a:latin typeface="+mj-lt"/>
              </a:rPr>
              <a:t>Svolgimento dell’esame</a:t>
            </a:r>
          </a:p>
        </p:txBody>
      </p: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D0E876F3-5D9E-E94E-B09C-E12178F6E72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32538"/>
            <a:ext cx="523875" cy="247650"/>
          </a:xfrm>
        </p:spPr>
        <p:txBody>
          <a:bodyPr/>
          <a:lstStyle/>
          <a:p>
            <a:pPr rtl="0"/>
            <a:fld id="{294A09A9-5501-47C1-A89A-A340965A2BE2}" type="slidenum">
              <a:rPr lang="it-IT" noProof="0" smtClean="0"/>
              <a:pPr rtl="0"/>
              <a:t>29</a:t>
            </a:fld>
            <a:endParaRPr lang="it-IT" noProof="0" dirty="0"/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650A695E-C6D1-07F1-1280-86B6131C0E56}"/>
              </a:ext>
            </a:extLst>
          </p:cNvPr>
          <p:cNvSpPr/>
          <p:nvPr/>
        </p:nvSpPr>
        <p:spPr>
          <a:xfrm>
            <a:off x="393480" y="1983680"/>
            <a:ext cx="6764760" cy="37744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lang="it-IT" b="1" strike="noStrike" spc="38" dirty="0">
                <a:solidFill>
                  <a:srgbClr val="7CA655"/>
                </a:solidFill>
                <a:latin typeface="Inter"/>
                <a:ea typeface="DejaVu Sans"/>
              </a:rPr>
              <a:t>Esame collettivo</a:t>
            </a:r>
            <a:r>
              <a:rPr lang="it-IT" b="1" strike="noStrike" spc="-7" dirty="0">
                <a:solidFill>
                  <a:srgbClr val="7CA655"/>
                </a:solidFill>
                <a:latin typeface="Inter"/>
                <a:ea typeface="DejaVu Sans"/>
              </a:rPr>
              <a:t> </a:t>
            </a:r>
            <a:r>
              <a:rPr lang="it-IT" b="1" strike="noStrike" spc="-1" dirty="0">
                <a:solidFill>
                  <a:srgbClr val="7CA655"/>
                </a:solidFill>
                <a:latin typeface="Inter"/>
                <a:ea typeface="DejaVu Sans"/>
              </a:rPr>
              <a:t>con</a:t>
            </a:r>
            <a:r>
              <a:rPr lang="it-IT" b="1" strike="noStrike" spc="-7" dirty="0">
                <a:solidFill>
                  <a:srgbClr val="7CA655"/>
                </a:solidFill>
                <a:latin typeface="Inter"/>
                <a:ea typeface="DejaVu Sans"/>
              </a:rPr>
              <a:t> </a:t>
            </a:r>
            <a:r>
              <a:rPr lang="it-IT" b="1" spc="-1" dirty="0" err="1">
                <a:solidFill>
                  <a:srgbClr val="7CA655"/>
                </a:solidFill>
                <a:latin typeface="Inter"/>
                <a:ea typeface="DejaVu Sans"/>
              </a:rPr>
              <a:t>P</a:t>
            </a:r>
            <a:r>
              <a:rPr lang="it-IT" b="1" strike="noStrike" spc="-1" dirty="0" err="1">
                <a:solidFill>
                  <a:srgbClr val="7CA655"/>
                </a:solidFill>
                <a:latin typeface="Inter"/>
                <a:ea typeface="DejaVu Sans"/>
              </a:rPr>
              <a:t>roctor</a:t>
            </a:r>
            <a:r>
              <a:rPr lang="it-IT" b="1" strike="noStrike" spc="-7" dirty="0">
                <a:solidFill>
                  <a:srgbClr val="7CA655"/>
                </a:solidFill>
                <a:latin typeface="Inter"/>
                <a:ea typeface="DejaVu Sans"/>
              </a:rPr>
              <a:t> </a:t>
            </a:r>
            <a:r>
              <a:rPr lang="it-IT" b="1" strike="noStrike" spc="-26" dirty="0">
                <a:solidFill>
                  <a:srgbClr val="7CA655"/>
                </a:solidFill>
                <a:latin typeface="Inter"/>
                <a:ea typeface="DejaVu Sans"/>
              </a:rPr>
              <a:t>in</a:t>
            </a:r>
            <a:r>
              <a:rPr lang="it-IT" b="1" strike="noStrike" spc="-7" dirty="0">
                <a:solidFill>
                  <a:srgbClr val="7CA655"/>
                </a:solidFill>
                <a:latin typeface="Inter"/>
                <a:ea typeface="DejaVu Sans"/>
              </a:rPr>
              <a:t> </a:t>
            </a:r>
            <a:r>
              <a:rPr lang="it-IT" b="1" strike="noStrike" spc="-12" dirty="0">
                <a:solidFill>
                  <a:srgbClr val="7CA655"/>
                </a:solidFill>
                <a:latin typeface="Inter"/>
                <a:ea typeface="DejaVu Sans"/>
              </a:rPr>
              <a:t>presenza o a distanza</a:t>
            </a:r>
            <a:endParaRPr lang="it-IT" b="0" strike="noStrike" spc="-1" dirty="0">
              <a:solidFill>
                <a:srgbClr val="7CA655"/>
              </a:solidFill>
              <a:latin typeface="Inter"/>
            </a:endParaRPr>
          </a:p>
          <a:p>
            <a:pPr marL="12600">
              <a:lnSpc>
                <a:spcPct val="115000"/>
              </a:lnSpc>
            </a:pP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Sarà</a:t>
            </a:r>
            <a:r>
              <a:rPr lang="it-IT" b="0" strike="noStrike" spc="52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cura</a:t>
            </a:r>
            <a:r>
              <a:rPr lang="it-IT" b="0" strike="noStrike" spc="46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del</a:t>
            </a:r>
            <a:r>
              <a:rPr lang="it-IT" b="0" strike="noStrike" spc="46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60" dirty="0">
                <a:solidFill>
                  <a:schemeClr val="bg1"/>
                </a:solidFill>
                <a:latin typeface="Inter"/>
                <a:ea typeface="DejaVu Sans"/>
              </a:rPr>
              <a:t>PROCTOR</a:t>
            </a:r>
            <a:r>
              <a:rPr lang="it-IT" b="0" strike="noStrike" spc="52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12" dirty="0">
                <a:solidFill>
                  <a:schemeClr val="bg1"/>
                </a:solidFill>
                <a:latin typeface="Inter"/>
                <a:ea typeface="DejaVu Sans"/>
              </a:rPr>
              <a:t>effettuare</a:t>
            </a:r>
            <a:r>
              <a:rPr lang="it-IT" b="0" strike="noStrike" spc="52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la</a:t>
            </a:r>
            <a:r>
              <a:rPr lang="it-IT" b="0" strike="noStrike" spc="46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12" dirty="0">
                <a:solidFill>
                  <a:schemeClr val="bg1"/>
                </a:solidFill>
                <a:latin typeface="Inter"/>
                <a:ea typeface="DejaVu Sans"/>
              </a:rPr>
              <a:t>verifica</a:t>
            </a:r>
            <a:r>
              <a:rPr lang="it-IT" b="0" strike="noStrike" spc="46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delle</a:t>
            </a:r>
            <a:r>
              <a:rPr lang="it-IT" b="0" strike="noStrike" spc="52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21" dirty="0">
                <a:solidFill>
                  <a:schemeClr val="bg1"/>
                </a:solidFill>
                <a:latin typeface="Inter"/>
                <a:ea typeface="DejaVu Sans"/>
              </a:rPr>
              <a:t>identità</a:t>
            </a:r>
            <a:r>
              <a:rPr lang="it-IT" b="0" strike="noStrike" spc="46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26" dirty="0">
                <a:solidFill>
                  <a:schemeClr val="bg1"/>
                </a:solidFill>
                <a:latin typeface="Inter"/>
                <a:ea typeface="DejaVu Sans"/>
              </a:rPr>
              <a:t>dei </a:t>
            </a:r>
            <a:r>
              <a:rPr lang="it-IT" b="0" strike="noStrike" spc="-12" dirty="0">
                <a:solidFill>
                  <a:schemeClr val="bg1"/>
                </a:solidFill>
                <a:latin typeface="Inter"/>
                <a:ea typeface="DejaVu Sans"/>
              </a:rPr>
              <a:t>candidati che esibiranno il documento di riconoscimento anche solo alla webcam.</a:t>
            </a:r>
          </a:p>
          <a:p>
            <a:pPr marL="534988">
              <a:lnSpc>
                <a:spcPct val="115000"/>
              </a:lnSpc>
            </a:pPr>
            <a:r>
              <a:rPr lang="it-IT" b="0" strike="noStrike" spc="-12" dirty="0">
                <a:solidFill>
                  <a:schemeClr val="bg1"/>
                </a:solidFill>
                <a:latin typeface="Inter"/>
                <a:ea typeface="DejaVu Sans"/>
              </a:rPr>
              <a:t>Verifica</a:t>
            </a:r>
            <a:r>
              <a:rPr lang="it-IT" b="0" strike="noStrike" spc="-15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del</a:t>
            </a:r>
            <a:r>
              <a:rPr lang="it-IT" b="0" strike="noStrike" spc="-12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candidato</a:t>
            </a:r>
            <a:r>
              <a:rPr lang="it-IT" b="0" strike="noStrike" spc="-15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41" dirty="0">
                <a:solidFill>
                  <a:schemeClr val="bg1"/>
                </a:solidFill>
                <a:latin typeface="Inter"/>
                <a:ea typeface="DejaVu Sans"/>
              </a:rPr>
              <a:t>con</a:t>
            </a:r>
            <a:r>
              <a:rPr lang="it-IT" b="0" strike="noStrike" spc="-12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32" dirty="0">
                <a:solidFill>
                  <a:schemeClr val="bg1"/>
                </a:solidFill>
                <a:latin typeface="Inter"/>
                <a:ea typeface="DejaVu Sans"/>
              </a:rPr>
              <a:t>documento</a:t>
            </a:r>
            <a:r>
              <a:rPr lang="it-IT" b="0" strike="noStrike" spc="-15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da</a:t>
            </a:r>
            <a:r>
              <a:rPr lang="it-IT" b="0" strike="noStrike" spc="-12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parte</a:t>
            </a:r>
            <a:r>
              <a:rPr lang="it-IT" b="0" strike="noStrike" spc="-12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del</a:t>
            </a:r>
            <a:r>
              <a:rPr lang="it-IT" b="0" strike="noStrike" spc="-15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60" dirty="0">
                <a:solidFill>
                  <a:schemeClr val="bg1"/>
                </a:solidFill>
                <a:latin typeface="Inter"/>
                <a:ea typeface="DejaVu Sans"/>
              </a:rPr>
              <a:t>PROCTOR</a:t>
            </a:r>
            <a:endParaRPr lang="it-IT" b="0" strike="noStrike" spc="-12" dirty="0">
              <a:solidFill>
                <a:schemeClr val="bg1"/>
              </a:solidFill>
              <a:latin typeface="Inter"/>
              <a:ea typeface="DejaVu Sans"/>
            </a:endParaRPr>
          </a:p>
          <a:p>
            <a:pPr marL="559440">
              <a:lnSpc>
                <a:spcPct val="230000"/>
              </a:lnSpc>
            </a:pP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Distanza</a:t>
            </a:r>
            <a:r>
              <a:rPr lang="it-IT" b="0" strike="noStrike" spc="-7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minima</a:t>
            </a:r>
            <a:r>
              <a:rPr lang="it-IT" b="0" strike="noStrike" spc="-7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46" dirty="0">
                <a:solidFill>
                  <a:schemeClr val="bg1"/>
                </a:solidFill>
                <a:latin typeface="Inter"/>
                <a:ea typeface="DejaVu Sans"/>
              </a:rPr>
              <a:t>tra</a:t>
            </a:r>
            <a:r>
              <a:rPr lang="it-IT" b="0" strike="noStrike" spc="-7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100" dirty="0">
                <a:solidFill>
                  <a:schemeClr val="bg1"/>
                </a:solidFill>
                <a:latin typeface="Inter"/>
                <a:ea typeface="DejaVu Sans"/>
              </a:rPr>
              <a:t>i</a:t>
            </a:r>
            <a:r>
              <a:rPr lang="it-IT" b="0" strike="noStrike" spc="-7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12" dirty="0">
                <a:solidFill>
                  <a:schemeClr val="bg1"/>
                </a:solidFill>
                <a:latin typeface="Inter"/>
                <a:ea typeface="DejaVu Sans"/>
              </a:rPr>
              <a:t>candidati</a:t>
            </a:r>
            <a:endParaRPr lang="it-IT" b="0" strike="noStrike" spc="-1" dirty="0">
              <a:solidFill>
                <a:schemeClr val="bg1"/>
              </a:solidFill>
              <a:latin typeface="Inter"/>
            </a:endParaRPr>
          </a:p>
          <a:p>
            <a:pPr marL="559440">
              <a:lnSpc>
                <a:spcPct val="230000"/>
              </a:lnSpc>
            </a:pP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Silenzio</a:t>
            </a:r>
            <a:r>
              <a:rPr lang="it-IT" b="0" strike="noStrike" spc="12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durante</a:t>
            </a:r>
            <a:r>
              <a:rPr lang="it-IT" b="0" strike="noStrike" spc="12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12" dirty="0">
                <a:solidFill>
                  <a:schemeClr val="bg1"/>
                </a:solidFill>
                <a:latin typeface="Inter"/>
                <a:ea typeface="DejaVu Sans"/>
              </a:rPr>
              <a:t>l’esame </a:t>
            </a:r>
          </a:p>
          <a:p>
            <a:pPr marL="559440">
              <a:lnSpc>
                <a:spcPct val="230000"/>
              </a:lnSpc>
            </a:pP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Vietato</a:t>
            </a:r>
            <a:r>
              <a:rPr lang="it-IT" b="0" strike="noStrike" spc="-35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46" dirty="0">
                <a:solidFill>
                  <a:schemeClr val="bg1"/>
                </a:solidFill>
                <a:latin typeface="Inter"/>
                <a:ea typeface="DejaVu Sans"/>
              </a:rPr>
              <a:t>l’utilizzo</a:t>
            </a:r>
            <a:r>
              <a:rPr lang="it-IT" b="0" strike="noStrike" spc="-35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delle</a:t>
            </a:r>
            <a:r>
              <a:rPr lang="it-IT" b="0" strike="noStrike" spc="-35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12" dirty="0">
                <a:solidFill>
                  <a:schemeClr val="bg1"/>
                </a:solidFill>
                <a:latin typeface="Inter"/>
                <a:ea typeface="DejaVu Sans"/>
              </a:rPr>
              <a:t>cuffie</a:t>
            </a:r>
            <a:endParaRPr lang="it-IT" b="0" strike="noStrike" spc="-1" dirty="0">
              <a:solidFill>
                <a:schemeClr val="bg1"/>
              </a:solidFill>
              <a:latin typeface="Inter"/>
            </a:endParaRPr>
          </a:p>
          <a:p>
            <a:pPr marL="559440">
              <a:lnSpc>
                <a:spcPct val="100000"/>
              </a:lnSpc>
              <a:spcBef>
                <a:spcPts val="524"/>
              </a:spcBef>
            </a:pPr>
            <a:endParaRPr lang="it-IT" b="0" strike="noStrike" spc="-1" dirty="0">
              <a:solidFill>
                <a:schemeClr val="bg1"/>
              </a:solidFill>
              <a:latin typeface="Inter"/>
            </a:endParaRPr>
          </a:p>
          <a:p>
            <a:pPr marL="559440">
              <a:lnSpc>
                <a:spcPct val="100000"/>
              </a:lnSpc>
              <a:spcBef>
                <a:spcPts val="6"/>
              </a:spcBef>
            </a:pPr>
            <a:r>
              <a:rPr lang="it-IT" b="0" strike="noStrike" spc="-21" dirty="0">
                <a:solidFill>
                  <a:schemeClr val="bg1"/>
                </a:solidFill>
                <a:latin typeface="Inter"/>
                <a:ea typeface="DejaVu Sans"/>
              </a:rPr>
              <a:t>Min.</a:t>
            </a:r>
            <a:r>
              <a:rPr lang="it-IT" b="0" strike="noStrike" spc="-60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72" dirty="0">
                <a:solidFill>
                  <a:schemeClr val="bg1"/>
                </a:solidFill>
                <a:latin typeface="Inter"/>
                <a:ea typeface="DejaVu Sans"/>
              </a:rPr>
              <a:t>5</a:t>
            </a:r>
            <a:r>
              <a:rPr lang="it-IT" b="0" strike="noStrike" spc="-60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58" dirty="0">
                <a:solidFill>
                  <a:schemeClr val="bg1"/>
                </a:solidFill>
                <a:latin typeface="Inter"/>
                <a:ea typeface="DejaVu Sans"/>
              </a:rPr>
              <a:t>-</a:t>
            </a:r>
            <a:r>
              <a:rPr lang="it-IT" b="0" strike="noStrike" spc="-60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Max.</a:t>
            </a:r>
            <a:r>
              <a:rPr lang="it-IT" b="0" strike="noStrike" spc="-55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25</a:t>
            </a:r>
            <a:r>
              <a:rPr lang="it-IT" b="0" strike="noStrike" spc="-60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candidati</a:t>
            </a:r>
            <a:r>
              <a:rPr lang="it-IT" b="0" strike="noStrike" spc="-60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per</a:t>
            </a:r>
            <a:r>
              <a:rPr lang="it-IT" b="0" strike="noStrike" spc="-55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b="0" strike="noStrike" spc="21" dirty="0">
                <a:solidFill>
                  <a:schemeClr val="bg1"/>
                </a:solidFill>
                <a:latin typeface="Inter"/>
                <a:ea typeface="DejaVu Sans"/>
              </a:rPr>
              <a:t>sessione</a:t>
            </a:r>
            <a:endParaRPr lang="it-IT" b="0" strike="noStrike" spc="-1" dirty="0">
              <a:solidFill>
                <a:schemeClr val="bg1"/>
              </a:solidFill>
              <a:latin typeface="Inter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5475DFCA-4778-78F0-17FB-1F21DC064376}"/>
              </a:ext>
            </a:extLst>
          </p:cNvPr>
          <p:cNvSpPr/>
          <p:nvPr/>
        </p:nvSpPr>
        <p:spPr>
          <a:xfrm>
            <a:off x="424519" y="2880238"/>
            <a:ext cx="416520" cy="388800"/>
          </a:xfrm>
          <a:custGeom>
            <a:avLst/>
            <a:gdLst/>
            <a:ahLst/>
            <a:cxnLst/>
            <a:rect l="l" t="t" r="r" b="b"/>
            <a:pathLst>
              <a:path w="418465" h="390525">
                <a:moveTo>
                  <a:pt x="364972" y="208915"/>
                </a:moveTo>
                <a:lnTo>
                  <a:pt x="363474" y="185597"/>
                </a:lnTo>
                <a:lnTo>
                  <a:pt x="359105" y="163169"/>
                </a:lnTo>
                <a:lnTo>
                  <a:pt x="352056" y="141808"/>
                </a:lnTo>
                <a:lnTo>
                  <a:pt x="342493" y="121716"/>
                </a:lnTo>
                <a:lnTo>
                  <a:pt x="314096" y="149923"/>
                </a:lnTo>
                <a:lnTo>
                  <a:pt x="319557" y="163779"/>
                </a:lnTo>
                <a:lnTo>
                  <a:pt x="323557" y="178282"/>
                </a:lnTo>
                <a:lnTo>
                  <a:pt x="326009" y="193370"/>
                </a:lnTo>
                <a:lnTo>
                  <a:pt x="326859" y="208927"/>
                </a:lnTo>
                <a:lnTo>
                  <a:pt x="319493" y="254266"/>
                </a:lnTo>
                <a:lnTo>
                  <a:pt x="298996" y="293636"/>
                </a:lnTo>
                <a:lnTo>
                  <a:pt x="267754" y="324688"/>
                </a:lnTo>
                <a:lnTo>
                  <a:pt x="228117" y="345046"/>
                </a:lnTo>
                <a:lnTo>
                  <a:pt x="182486" y="352348"/>
                </a:lnTo>
                <a:lnTo>
                  <a:pt x="136855" y="345046"/>
                </a:lnTo>
                <a:lnTo>
                  <a:pt x="97218" y="324688"/>
                </a:lnTo>
                <a:lnTo>
                  <a:pt x="65976" y="293636"/>
                </a:lnTo>
                <a:lnTo>
                  <a:pt x="45478" y="254266"/>
                </a:lnTo>
                <a:lnTo>
                  <a:pt x="38125" y="208927"/>
                </a:lnTo>
                <a:lnTo>
                  <a:pt x="45478" y="163588"/>
                </a:lnTo>
                <a:lnTo>
                  <a:pt x="65976" y="124218"/>
                </a:lnTo>
                <a:lnTo>
                  <a:pt x="97218" y="93179"/>
                </a:lnTo>
                <a:lnTo>
                  <a:pt x="136855" y="72821"/>
                </a:lnTo>
                <a:lnTo>
                  <a:pt x="182486" y="65506"/>
                </a:lnTo>
                <a:lnTo>
                  <a:pt x="197243" y="66243"/>
                </a:lnTo>
                <a:lnTo>
                  <a:pt x="211582" y="68414"/>
                </a:lnTo>
                <a:lnTo>
                  <a:pt x="225399" y="71958"/>
                </a:lnTo>
                <a:lnTo>
                  <a:pt x="238658" y="76771"/>
                </a:lnTo>
                <a:lnTo>
                  <a:pt x="267271" y="48348"/>
                </a:lnTo>
                <a:lnTo>
                  <a:pt x="247637" y="39535"/>
                </a:lnTo>
                <a:lnTo>
                  <a:pt x="226860" y="33032"/>
                </a:lnTo>
                <a:lnTo>
                  <a:pt x="205079" y="29019"/>
                </a:lnTo>
                <a:lnTo>
                  <a:pt x="182486" y="27635"/>
                </a:lnTo>
                <a:lnTo>
                  <a:pt x="133972" y="34112"/>
                </a:lnTo>
                <a:lnTo>
                  <a:pt x="90385" y="52387"/>
                </a:lnTo>
                <a:lnTo>
                  <a:pt x="53454" y="80733"/>
                </a:lnTo>
                <a:lnTo>
                  <a:pt x="24917" y="117424"/>
                </a:lnTo>
                <a:lnTo>
                  <a:pt x="6527" y="160731"/>
                </a:lnTo>
                <a:lnTo>
                  <a:pt x="0" y="208927"/>
                </a:lnTo>
                <a:lnTo>
                  <a:pt x="6527" y="257124"/>
                </a:lnTo>
                <a:lnTo>
                  <a:pt x="24917" y="300431"/>
                </a:lnTo>
                <a:lnTo>
                  <a:pt x="53454" y="337121"/>
                </a:lnTo>
                <a:lnTo>
                  <a:pt x="90385" y="365455"/>
                </a:lnTo>
                <a:lnTo>
                  <a:pt x="133972" y="383730"/>
                </a:lnTo>
                <a:lnTo>
                  <a:pt x="182486" y="390207"/>
                </a:lnTo>
                <a:lnTo>
                  <a:pt x="231000" y="383730"/>
                </a:lnTo>
                <a:lnTo>
                  <a:pt x="274586" y="365455"/>
                </a:lnTo>
                <a:lnTo>
                  <a:pt x="311518" y="337108"/>
                </a:lnTo>
                <a:lnTo>
                  <a:pt x="340055" y="300418"/>
                </a:lnTo>
                <a:lnTo>
                  <a:pt x="358444" y="257111"/>
                </a:lnTo>
                <a:lnTo>
                  <a:pt x="364972" y="208915"/>
                </a:lnTo>
                <a:close/>
                <a:moveTo>
                  <a:pt x="418084" y="5930"/>
                </a:moveTo>
                <a:lnTo>
                  <a:pt x="413131" y="965"/>
                </a:lnTo>
                <a:lnTo>
                  <a:pt x="408317" y="0"/>
                </a:lnTo>
                <a:lnTo>
                  <a:pt x="402539" y="2476"/>
                </a:lnTo>
                <a:lnTo>
                  <a:pt x="354355" y="27063"/>
                </a:lnTo>
                <a:lnTo>
                  <a:pt x="310946" y="59182"/>
                </a:lnTo>
                <a:lnTo>
                  <a:pt x="278942" y="89903"/>
                </a:lnTo>
                <a:lnTo>
                  <a:pt x="248970" y="122402"/>
                </a:lnTo>
                <a:lnTo>
                  <a:pt x="220764" y="156451"/>
                </a:lnTo>
                <a:lnTo>
                  <a:pt x="194094" y="191820"/>
                </a:lnTo>
                <a:lnTo>
                  <a:pt x="186118" y="203060"/>
                </a:lnTo>
                <a:lnTo>
                  <a:pt x="182219" y="208559"/>
                </a:lnTo>
                <a:lnTo>
                  <a:pt x="178092" y="202196"/>
                </a:lnTo>
                <a:lnTo>
                  <a:pt x="174015" y="195884"/>
                </a:lnTo>
                <a:lnTo>
                  <a:pt x="169913" y="189661"/>
                </a:lnTo>
                <a:lnTo>
                  <a:pt x="140106" y="159296"/>
                </a:lnTo>
                <a:lnTo>
                  <a:pt x="125831" y="154330"/>
                </a:lnTo>
                <a:lnTo>
                  <a:pt x="110731" y="155028"/>
                </a:lnTo>
                <a:lnTo>
                  <a:pt x="80340" y="183730"/>
                </a:lnTo>
                <a:lnTo>
                  <a:pt x="84086" y="183730"/>
                </a:lnTo>
                <a:lnTo>
                  <a:pt x="87630" y="183489"/>
                </a:lnTo>
                <a:lnTo>
                  <a:pt x="91109" y="183781"/>
                </a:lnTo>
                <a:lnTo>
                  <a:pt x="120662" y="211582"/>
                </a:lnTo>
                <a:lnTo>
                  <a:pt x="139763" y="250609"/>
                </a:lnTo>
                <a:lnTo>
                  <a:pt x="146659" y="266534"/>
                </a:lnTo>
                <a:lnTo>
                  <a:pt x="153949" y="282270"/>
                </a:lnTo>
                <a:lnTo>
                  <a:pt x="161823" y="297726"/>
                </a:lnTo>
                <a:lnTo>
                  <a:pt x="170459" y="312801"/>
                </a:lnTo>
                <a:lnTo>
                  <a:pt x="174205" y="318909"/>
                </a:lnTo>
                <a:lnTo>
                  <a:pt x="179095" y="318998"/>
                </a:lnTo>
                <a:lnTo>
                  <a:pt x="189826" y="301739"/>
                </a:lnTo>
                <a:lnTo>
                  <a:pt x="203796" y="279146"/>
                </a:lnTo>
                <a:lnTo>
                  <a:pt x="210807" y="267855"/>
                </a:lnTo>
                <a:lnTo>
                  <a:pt x="228587" y="238391"/>
                </a:lnTo>
                <a:lnTo>
                  <a:pt x="246227" y="208851"/>
                </a:lnTo>
                <a:lnTo>
                  <a:pt x="264680" y="179806"/>
                </a:lnTo>
                <a:lnTo>
                  <a:pt x="305993" y="124777"/>
                </a:lnTo>
                <a:lnTo>
                  <a:pt x="347535" y="75679"/>
                </a:lnTo>
                <a:lnTo>
                  <a:pt x="389572" y="32905"/>
                </a:lnTo>
                <a:lnTo>
                  <a:pt x="413562" y="10121"/>
                </a:lnTo>
                <a:lnTo>
                  <a:pt x="418084" y="5930"/>
                </a:lnTo>
                <a:close/>
              </a:path>
            </a:pathLst>
          </a:custGeom>
          <a:solidFill>
            <a:srgbClr val="86C1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grpSp>
        <p:nvGrpSpPr>
          <p:cNvPr id="19" name="object 6">
            <a:extLst>
              <a:ext uri="{FF2B5EF4-FFF2-40B4-BE49-F238E27FC236}">
                <a16:creationId xmlns:a16="http://schemas.microsoft.com/office/drawing/2014/main" id="{3A52A8E4-F2D5-6AEC-BA59-2FAA4B866717}"/>
              </a:ext>
            </a:extLst>
          </p:cNvPr>
          <p:cNvGrpSpPr/>
          <p:nvPr/>
        </p:nvGrpSpPr>
        <p:grpSpPr>
          <a:xfrm>
            <a:off x="444572" y="4690489"/>
            <a:ext cx="398160" cy="398160"/>
            <a:chOff x="429480" y="4289040"/>
            <a:chExt cx="398160" cy="39816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0" name="object 7">
              <a:extLst>
                <a:ext uri="{FF2B5EF4-FFF2-40B4-BE49-F238E27FC236}">
                  <a16:creationId xmlns:a16="http://schemas.microsoft.com/office/drawing/2014/main" id="{9EA66B86-6ACB-C391-48F9-B1F234ED429D}"/>
                </a:ext>
              </a:extLst>
            </p:cNvPr>
            <p:cNvSpPr/>
            <p:nvPr/>
          </p:nvSpPr>
          <p:spPr>
            <a:xfrm>
              <a:off x="429480" y="4289040"/>
              <a:ext cx="398160" cy="398160"/>
            </a:xfrm>
            <a:custGeom>
              <a:avLst/>
              <a:gdLst/>
              <a:ahLst/>
              <a:cxnLst/>
              <a:rect l="l" t="t" r="r" b="b"/>
              <a:pathLst>
                <a:path w="400050" h="400050">
                  <a:moveTo>
                    <a:pt x="320586" y="70789"/>
                  </a:moveTo>
                  <a:lnTo>
                    <a:pt x="317207" y="67779"/>
                  </a:lnTo>
                  <a:lnTo>
                    <a:pt x="308089" y="61061"/>
                  </a:lnTo>
                  <a:lnTo>
                    <a:pt x="308089" y="71196"/>
                  </a:lnTo>
                  <a:lnTo>
                    <a:pt x="268414" y="110871"/>
                  </a:lnTo>
                  <a:lnTo>
                    <a:pt x="262369" y="105537"/>
                  </a:lnTo>
                  <a:lnTo>
                    <a:pt x="262369" y="116916"/>
                  </a:lnTo>
                  <a:lnTo>
                    <a:pt x="248640" y="130644"/>
                  </a:lnTo>
                  <a:lnTo>
                    <a:pt x="242570" y="126326"/>
                  </a:lnTo>
                  <a:lnTo>
                    <a:pt x="242570" y="136715"/>
                  </a:lnTo>
                  <a:lnTo>
                    <a:pt x="133794" y="245503"/>
                  </a:lnTo>
                  <a:lnTo>
                    <a:pt x="133756" y="185508"/>
                  </a:lnTo>
                  <a:lnTo>
                    <a:pt x="133654" y="184607"/>
                  </a:lnTo>
                  <a:lnTo>
                    <a:pt x="133400" y="183349"/>
                  </a:lnTo>
                  <a:lnTo>
                    <a:pt x="135102" y="176834"/>
                  </a:lnTo>
                  <a:lnTo>
                    <a:pt x="136347" y="172135"/>
                  </a:lnTo>
                  <a:lnTo>
                    <a:pt x="139814" y="158915"/>
                  </a:lnTo>
                  <a:lnTo>
                    <a:pt x="154330" y="139192"/>
                  </a:lnTo>
                  <a:lnTo>
                    <a:pt x="174993" y="125996"/>
                  </a:lnTo>
                  <a:lnTo>
                    <a:pt x="199847" y="121196"/>
                  </a:lnTo>
                  <a:lnTo>
                    <a:pt x="211480" y="122212"/>
                  </a:lnTo>
                  <a:lnTo>
                    <a:pt x="222631" y="125196"/>
                  </a:lnTo>
                  <a:lnTo>
                    <a:pt x="233057" y="130060"/>
                  </a:lnTo>
                  <a:lnTo>
                    <a:pt x="242570" y="136715"/>
                  </a:lnTo>
                  <a:lnTo>
                    <a:pt x="242570" y="126326"/>
                  </a:lnTo>
                  <a:lnTo>
                    <a:pt x="199847" y="112661"/>
                  </a:lnTo>
                  <a:lnTo>
                    <a:pt x="174218" y="117144"/>
                  </a:lnTo>
                  <a:lnTo>
                    <a:pt x="152323" y="129590"/>
                  </a:lnTo>
                  <a:lnTo>
                    <a:pt x="135813" y="148437"/>
                  </a:lnTo>
                  <a:lnTo>
                    <a:pt x="126326" y="172135"/>
                  </a:lnTo>
                  <a:lnTo>
                    <a:pt x="125247" y="171450"/>
                  </a:lnTo>
                  <a:lnTo>
                    <a:pt x="125247" y="254038"/>
                  </a:lnTo>
                  <a:lnTo>
                    <a:pt x="100647" y="278638"/>
                  </a:lnTo>
                  <a:lnTo>
                    <a:pt x="89001" y="273773"/>
                  </a:lnTo>
                  <a:lnTo>
                    <a:pt x="79844" y="265544"/>
                  </a:lnTo>
                  <a:lnTo>
                    <a:pt x="73863" y="254749"/>
                  </a:lnTo>
                  <a:lnTo>
                    <a:pt x="71716" y="242201"/>
                  </a:lnTo>
                  <a:lnTo>
                    <a:pt x="71716" y="214223"/>
                  </a:lnTo>
                  <a:lnTo>
                    <a:pt x="91389" y="181279"/>
                  </a:lnTo>
                  <a:lnTo>
                    <a:pt x="125247" y="254038"/>
                  </a:lnTo>
                  <a:lnTo>
                    <a:pt x="125247" y="171450"/>
                  </a:lnTo>
                  <a:lnTo>
                    <a:pt x="115138" y="168287"/>
                  </a:lnTo>
                  <a:lnTo>
                    <a:pt x="108978" y="168287"/>
                  </a:lnTo>
                  <a:lnTo>
                    <a:pt x="120967" y="137337"/>
                  </a:lnTo>
                  <a:lnTo>
                    <a:pt x="141439" y="113004"/>
                  </a:lnTo>
                  <a:lnTo>
                    <a:pt x="168402" y="97091"/>
                  </a:lnTo>
                  <a:lnTo>
                    <a:pt x="199834" y="91389"/>
                  </a:lnTo>
                  <a:lnTo>
                    <a:pt x="217030" y="93052"/>
                  </a:lnTo>
                  <a:lnTo>
                    <a:pt x="233413" y="97967"/>
                  </a:lnTo>
                  <a:lnTo>
                    <a:pt x="248640" y="105968"/>
                  </a:lnTo>
                  <a:lnTo>
                    <a:pt x="262369" y="116916"/>
                  </a:lnTo>
                  <a:lnTo>
                    <a:pt x="262369" y="105537"/>
                  </a:lnTo>
                  <a:lnTo>
                    <a:pt x="261747" y="104978"/>
                  </a:lnTo>
                  <a:lnTo>
                    <a:pt x="254660" y="99720"/>
                  </a:lnTo>
                  <a:lnTo>
                    <a:pt x="247167" y="95123"/>
                  </a:lnTo>
                  <a:lnTo>
                    <a:pt x="239649" y="91389"/>
                  </a:lnTo>
                  <a:lnTo>
                    <a:pt x="239293" y="91198"/>
                  </a:lnTo>
                  <a:lnTo>
                    <a:pt x="229844" y="87579"/>
                  </a:lnTo>
                  <a:lnTo>
                    <a:pt x="220002" y="84937"/>
                  </a:lnTo>
                  <a:lnTo>
                    <a:pt x="210019" y="83362"/>
                  </a:lnTo>
                  <a:lnTo>
                    <a:pt x="199847" y="82842"/>
                  </a:lnTo>
                  <a:lnTo>
                    <a:pt x="181864" y="84531"/>
                  </a:lnTo>
                  <a:lnTo>
                    <a:pt x="133718" y="108585"/>
                  </a:lnTo>
                  <a:lnTo>
                    <a:pt x="104762" y="152006"/>
                  </a:lnTo>
                  <a:lnTo>
                    <a:pt x="100114" y="169164"/>
                  </a:lnTo>
                  <a:lnTo>
                    <a:pt x="85369" y="174904"/>
                  </a:lnTo>
                  <a:lnTo>
                    <a:pt x="73672" y="185026"/>
                  </a:lnTo>
                  <a:lnTo>
                    <a:pt x="65963" y="198501"/>
                  </a:lnTo>
                  <a:lnTo>
                    <a:pt x="63182" y="214223"/>
                  </a:lnTo>
                  <a:lnTo>
                    <a:pt x="63182" y="242201"/>
                  </a:lnTo>
                  <a:lnTo>
                    <a:pt x="79413" y="278168"/>
                  </a:lnTo>
                  <a:lnTo>
                    <a:pt x="93789" y="285508"/>
                  </a:lnTo>
                  <a:lnTo>
                    <a:pt x="71183" y="308114"/>
                  </a:lnTo>
                  <a:lnTo>
                    <a:pt x="54267" y="284010"/>
                  </a:lnTo>
                  <a:lnTo>
                    <a:pt x="41884" y="257530"/>
                  </a:lnTo>
                  <a:lnTo>
                    <a:pt x="34290" y="229273"/>
                  </a:lnTo>
                  <a:lnTo>
                    <a:pt x="31699" y="199859"/>
                  </a:lnTo>
                  <a:lnTo>
                    <a:pt x="37719" y="155206"/>
                  </a:lnTo>
                  <a:lnTo>
                    <a:pt x="54686" y="115062"/>
                  </a:lnTo>
                  <a:lnTo>
                    <a:pt x="81000" y="81013"/>
                  </a:lnTo>
                  <a:lnTo>
                    <a:pt x="115049" y="54698"/>
                  </a:lnTo>
                  <a:lnTo>
                    <a:pt x="155194" y="37731"/>
                  </a:lnTo>
                  <a:lnTo>
                    <a:pt x="199847" y="31711"/>
                  </a:lnTo>
                  <a:lnTo>
                    <a:pt x="229260" y="34302"/>
                  </a:lnTo>
                  <a:lnTo>
                    <a:pt x="257517" y="41897"/>
                  </a:lnTo>
                  <a:lnTo>
                    <a:pt x="283997" y="54267"/>
                  </a:lnTo>
                  <a:lnTo>
                    <a:pt x="308089" y="71196"/>
                  </a:lnTo>
                  <a:lnTo>
                    <a:pt x="308089" y="61061"/>
                  </a:lnTo>
                  <a:lnTo>
                    <a:pt x="262636" y="34683"/>
                  </a:lnTo>
                  <a:lnTo>
                    <a:pt x="199847" y="23164"/>
                  </a:lnTo>
                  <a:lnTo>
                    <a:pt x="182105" y="24041"/>
                  </a:lnTo>
                  <a:lnTo>
                    <a:pt x="131076" y="37058"/>
                  </a:lnTo>
                  <a:lnTo>
                    <a:pt x="87579" y="63411"/>
                  </a:lnTo>
                  <a:lnTo>
                    <a:pt x="53238" y="101193"/>
                  </a:lnTo>
                  <a:lnTo>
                    <a:pt x="30988" y="147662"/>
                  </a:lnTo>
                  <a:lnTo>
                    <a:pt x="23228" y="198501"/>
                  </a:lnTo>
                  <a:lnTo>
                    <a:pt x="23253" y="200837"/>
                  </a:lnTo>
                  <a:lnTo>
                    <a:pt x="34671" y="262648"/>
                  </a:lnTo>
                  <a:lnTo>
                    <a:pt x="67767" y="317207"/>
                  </a:lnTo>
                  <a:lnTo>
                    <a:pt x="70777" y="320598"/>
                  </a:lnTo>
                  <a:lnTo>
                    <a:pt x="83261" y="308114"/>
                  </a:lnTo>
                  <a:lnTo>
                    <a:pt x="112737" y="278638"/>
                  </a:lnTo>
                  <a:lnTo>
                    <a:pt x="145872" y="245503"/>
                  </a:lnTo>
                  <a:lnTo>
                    <a:pt x="260718" y="130644"/>
                  </a:lnTo>
                  <a:lnTo>
                    <a:pt x="280492" y="110871"/>
                  </a:lnTo>
                  <a:lnTo>
                    <a:pt x="320586" y="70789"/>
                  </a:lnTo>
                  <a:close/>
                  <a:moveTo>
                    <a:pt x="376516" y="199859"/>
                  </a:moveTo>
                  <a:lnTo>
                    <a:pt x="373595" y="167792"/>
                  </a:lnTo>
                  <a:lnTo>
                    <a:pt x="367982" y="147701"/>
                  </a:lnTo>
                  <a:lnTo>
                    <a:pt x="367982" y="199859"/>
                  </a:lnTo>
                  <a:lnTo>
                    <a:pt x="361962" y="244500"/>
                  </a:lnTo>
                  <a:lnTo>
                    <a:pt x="344995" y="284657"/>
                  </a:lnTo>
                  <a:lnTo>
                    <a:pt x="318681" y="318693"/>
                  </a:lnTo>
                  <a:lnTo>
                    <a:pt x="284645" y="345008"/>
                  </a:lnTo>
                  <a:lnTo>
                    <a:pt x="244487" y="361975"/>
                  </a:lnTo>
                  <a:lnTo>
                    <a:pt x="199847" y="367995"/>
                  </a:lnTo>
                  <a:lnTo>
                    <a:pt x="170421" y="365417"/>
                  </a:lnTo>
                  <a:lnTo>
                    <a:pt x="142176" y="357809"/>
                  </a:lnTo>
                  <a:lnTo>
                    <a:pt x="115684" y="345440"/>
                  </a:lnTo>
                  <a:lnTo>
                    <a:pt x="91592" y="328510"/>
                  </a:lnTo>
                  <a:lnTo>
                    <a:pt x="328498" y="91605"/>
                  </a:lnTo>
                  <a:lnTo>
                    <a:pt x="345427" y="115709"/>
                  </a:lnTo>
                  <a:lnTo>
                    <a:pt x="357797" y="142189"/>
                  </a:lnTo>
                  <a:lnTo>
                    <a:pt x="365391" y="170446"/>
                  </a:lnTo>
                  <a:lnTo>
                    <a:pt x="367982" y="199859"/>
                  </a:lnTo>
                  <a:lnTo>
                    <a:pt x="367982" y="147701"/>
                  </a:lnTo>
                  <a:lnTo>
                    <a:pt x="351028" y="108381"/>
                  </a:lnTo>
                  <a:lnTo>
                    <a:pt x="328904" y="79108"/>
                  </a:lnTo>
                  <a:lnTo>
                    <a:pt x="79095" y="328930"/>
                  </a:lnTo>
                  <a:lnTo>
                    <a:pt x="137045" y="365023"/>
                  </a:lnTo>
                  <a:lnTo>
                    <a:pt x="199834" y="376542"/>
                  </a:lnTo>
                  <a:lnTo>
                    <a:pt x="217576" y="375666"/>
                  </a:lnTo>
                  <a:lnTo>
                    <a:pt x="268617" y="362661"/>
                  </a:lnTo>
                  <a:lnTo>
                    <a:pt x="312115" y="336308"/>
                  </a:lnTo>
                  <a:lnTo>
                    <a:pt x="346443" y="298526"/>
                  </a:lnTo>
                  <a:lnTo>
                    <a:pt x="368693" y="252056"/>
                  </a:lnTo>
                  <a:lnTo>
                    <a:pt x="375640" y="217601"/>
                  </a:lnTo>
                  <a:lnTo>
                    <a:pt x="376516" y="199859"/>
                  </a:lnTo>
                  <a:close/>
                  <a:moveTo>
                    <a:pt x="399694" y="199859"/>
                  </a:moveTo>
                  <a:lnTo>
                    <a:pt x="398703" y="179781"/>
                  </a:lnTo>
                  <a:lnTo>
                    <a:pt x="395744" y="160083"/>
                  </a:lnTo>
                  <a:lnTo>
                    <a:pt x="391147" y="142024"/>
                  </a:lnTo>
                  <a:lnTo>
                    <a:pt x="391147" y="199859"/>
                  </a:lnTo>
                  <a:lnTo>
                    <a:pt x="386080" y="243662"/>
                  </a:lnTo>
                  <a:lnTo>
                    <a:pt x="371665" y="283908"/>
                  </a:lnTo>
                  <a:lnTo>
                    <a:pt x="349059" y="319430"/>
                  </a:lnTo>
                  <a:lnTo>
                    <a:pt x="319417" y="349072"/>
                  </a:lnTo>
                  <a:lnTo>
                    <a:pt x="283895" y="371678"/>
                  </a:lnTo>
                  <a:lnTo>
                    <a:pt x="243649" y="386092"/>
                  </a:lnTo>
                  <a:lnTo>
                    <a:pt x="199847" y="391160"/>
                  </a:lnTo>
                  <a:lnTo>
                    <a:pt x="156032" y="386092"/>
                  </a:lnTo>
                  <a:lnTo>
                    <a:pt x="115785" y="371678"/>
                  </a:lnTo>
                  <a:lnTo>
                    <a:pt x="80264" y="349072"/>
                  </a:lnTo>
                  <a:lnTo>
                    <a:pt x="50622" y="319430"/>
                  </a:lnTo>
                  <a:lnTo>
                    <a:pt x="28016" y="283908"/>
                  </a:lnTo>
                  <a:lnTo>
                    <a:pt x="13601" y="243662"/>
                  </a:lnTo>
                  <a:lnTo>
                    <a:pt x="8534" y="199859"/>
                  </a:lnTo>
                  <a:lnTo>
                    <a:pt x="13601" y="156044"/>
                  </a:lnTo>
                  <a:lnTo>
                    <a:pt x="28016" y="115798"/>
                  </a:lnTo>
                  <a:lnTo>
                    <a:pt x="50622" y="80276"/>
                  </a:lnTo>
                  <a:lnTo>
                    <a:pt x="80264" y="50634"/>
                  </a:lnTo>
                  <a:lnTo>
                    <a:pt x="115785" y="28028"/>
                  </a:lnTo>
                  <a:lnTo>
                    <a:pt x="156032" y="13614"/>
                  </a:lnTo>
                  <a:lnTo>
                    <a:pt x="199847" y="8547"/>
                  </a:lnTo>
                  <a:lnTo>
                    <a:pt x="243649" y="13614"/>
                  </a:lnTo>
                  <a:lnTo>
                    <a:pt x="283895" y="28028"/>
                  </a:lnTo>
                  <a:lnTo>
                    <a:pt x="319417" y="50634"/>
                  </a:lnTo>
                  <a:lnTo>
                    <a:pt x="349059" y="80276"/>
                  </a:lnTo>
                  <a:lnTo>
                    <a:pt x="371665" y="115798"/>
                  </a:lnTo>
                  <a:lnTo>
                    <a:pt x="386080" y="156044"/>
                  </a:lnTo>
                  <a:lnTo>
                    <a:pt x="391147" y="199859"/>
                  </a:lnTo>
                  <a:lnTo>
                    <a:pt x="391147" y="142024"/>
                  </a:lnTo>
                  <a:lnTo>
                    <a:pt x="375627" y="104686"/>
                  </a:lnTo>
                  <a:lnTo>
                    <a:pt x="354177" y="72859"/>
                  </a:lnTo>
                  <a:lnTo>
                    <a:pt x="326834" y="45516"/>
                  </a:lnTo>
                  <a:lnTo>
                    <a:pt x="295021" y="24066"/>
                  </a:lnTo>
                  <a:lnTo>
                    <a:pt x="258876" y="8864"/>
                  </a:lnTo>
                  <a:lnTo>
                    <a:pt x="219913" y="990"/>
                  </a:lnTo>
                  <a:lnTo>
                    <a:pt x="199847" y="0"/>
                  </a:lnTo>
                  <a:lnTo>
                    <a:pt x="179781" y="990"/>
                  </a:lnTo>
                  <a:lnTo>
                    <a:pt x="140817" y="8864"/>
                  </a:lnTo>
                  <a:lnTo>
                    <a:pt x="104673" y="24066"/>
                  </a:lnTo>
                  <a:lnTo>
                    <a:pt x="72859" y="45516"/>
                  </a:lnTo>
                  <a:lnTo>
                    <a:pt x="45516" y="72859"/>
                  </a:lnTo>
                  <a:lnTo>
                    <a:pt x="24066" y="104686"/>
                  </a:lnTo>
                  <a:lnTo>
                    <a:pt x="8851" y="140817"/>
                  </a:lnTo>
                  <a:lnTo>
                    <a:pt x="990" y="179781"/>
                  </a:lnTo>
                  <a:lnTo>
                    <a:pt x="0" y="199859"/>
                  </a:lnTo>
                  <a:lnTo>
                    <a:pt x="990" y="219925"/>
                  </a:lnTo>
                  <a:lnTo>
                    <a:pt x="8851" y="258889"/>
                  </a:lnTo>
                  <a:lnTo>
                    <a:pt x="24066" y="295033"/>
                  </a:lnTo>
                  <a:lnTo>
                    <a:pt x="45516" y="326847"/>
                  </a:lnTo>
                  <a:lnTo>
                    <a:pt x="72859" y="354190"/>
                  </a:lnTo>
                  <a:lnTo>
                    <a:pt x="104673" y="375640"/>
                  </a:lnTo>
                  <a:lnTo>
                    <a:pt x="140817" y="390842"/>
                  </a:lnTo>
                  <a:lnTo>
                    <a:pt x="179781" y="398716"/>
                  </a:lnTo>
                  <a:lnTo>
                    <a:pt x="199847" y="399694"/>
                  </a:lnTo>
                  <a:lnTo>
                    <a:pt x="219913" y="398716"/>
                  </a:lnTo>
                  <a:lnTo>
                    <a:pt x="257657" y="391160"/>
                  </a:lnTo>
                  <a:lnTo>
                    <a:pt x="295021" y="375640"/>
                  </a:lnTo>
                  <a:lnTo>
                    <a:pt x="326834" y="354190"/>
                  </a:lnTo>
                  <a:lnTo>
                    <a:pt x="354177" y="326847"/>
                  </a:lnTo>
                  <a:lnTo>
                    <a:pt x="375627" y="295033"/>
                  </a:lnTo>
                  <a:lnTo>
                    <a:pt x="390842" y="258889"/>
                  </a:lnTo>
                  <a:lnTo>
                    <a:pt x="398703" y="219925"/>
                  </a:lnTo>
                  <a:lnTo>
                    <a:pt x="399694" y="199859"/>
                  </a:lnTo>
                  <a:close/>
                </a:path>
              </a:pathLst>
            </a:custGeom>
            <a:grp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  <p:pic>
          <p:nvPicPr>
            <p:cNvPr id="21" name="object 8">
              <a:extLst>
                <a:ext uri="{FF2B5EF4-FFF2-40B4-BE49-F238E27FC236}">
                  <a16:creationId xmlns:a16="http://schemas.microsoft.com/office/drawing/2014/main" id="{2312A85C-46B9-A8BC-3501-0B99BA26FC50}"/>
                </a:ext>
              </a:extLst>
            </p:cNvPr>
            <p:cNvPicPr/>
            <p:nvPr/>
          </p:nvPicPr>
          <p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691560" y="4430880"/>
              <a:ext cx="72720" cy="144000"/>
            </a:xfrm>
            <a:prstGeom prst="rect">
              <a:avLst/>
            </a:prstGeom>
            <a:solidFill>
              <a:srgbClr val="4495A2"/>
            </a:solidFill>
            <a:ln w="0">
              <a:noFill/>
            </a:ln>
          </p:spPr>
        </p:pic>
      </p:grpSp>
      <p:grpSp>
        <p:nvGrpSpPr>
          <p:cNvPr id="22" name="object 9">
            <a:extLst>
              <a:ext uri="{FF2B5EF4-FFF2-40B4-BE49-F238E27FC236}">
                <a16:creationId xmlns:a16="http://schemas.microsoft.com/office/drawing/2014/main" id="{35B87A0F-3D5D-D614-3FA1-41AD31BC6692}"/>
              </a:ext>
            </a:extLst>
          </p:cNvPr>
          <p:cNvGrpSpPr/>
          <p:nvPr/>
        </p:nvGrpSpPr>
        <p:grpSpPr>
          <a:xfrm>
            <a:off x="424519" y="4070520"/>
            <a:ext cx="416880" cy="344160"/>
            <a:chOff x="417960" y="3855600"/>
            <a:chExt cx="416880" cy="344160"/>
          </a:xfrm>
        </p:grpSpPr>
        <p:sp>
          <p:nvSpPr>
            <p:cNvPr id="23" name="object 10">
              <a:extLst>
                <a:ext uri="{FF2B5EF4-FFF2-40B4-BE49-F238E27FC236}">
                  <a16:creationId xmlns:a16="http://schemas.microsoft.com/office/drawing/2014/main" id="{4B057253-3B7A-8C22-E336-2D7351B291C6}"/>
                </a:ext>
              </a:extLst>
            </p:cNvPr>
            <p:cNvSpPr/>
            <p:nvPr/>
          </p:nvSpPr>
          <p:spPr>
            <a:xfrm>
              <a:off x="417960" y="3855600"/>
              <a:ext cx="317520" cy="344160"/>
            </a:xfrm>
            <a:custGeom>
              <a:avLst/>
              <a:gdLst/>
              <a:ahLst/>
              <a:cxnLst/>
              <a:rect l="l" t="t" r="r" b="b"/>
              <a:pathLst>
                <a:path w="319405" h="346075">
                  <a:moveTo>
                    <a:pt x="257988" y="345802"/>
                  </a:moveTo>
                  <a:lnTo>
                    <a:pt x="251693" y="344120"/>
                  </a:lnTo>
                  <a:lnTo>
                    <a:pt x="107200" y="259355"/>
                  </a:lnTo>
                  <a:lnTo>
                    <a:pt x="63446" y="259355"/>
                  </a:lnTo>
                  <a:lnTo>
                    <a:pt x="38774" y="254333"/>
                  </a:lnTo>
                  <a:lnTo>
                    <a:pt x="18604" y="240645"/>
                  </a:lnTo>
                  <a:lnTo>
                    <a:pt x="4993" y="220361"/>
                  </a:lnTo>
                  <a:lnTo>
                    <a:pt x="0" y="195549"/>
                  </a:lnTo>
                  <a:lnTo>
                    <a:pt x="0" y="150267"/>
                  </a:lnTo>
                  <a:lnTo>
                    <a:pt x="4993" y="125455"/>
                  </a:lnTo>
                  <a:lnTo>
                    <a:pt x="18604" y="105170"/>
                  </a:lnTo>
                  <a:lnTo>
                    <a:pt x="38774" y="91483"/>
                  </a:lnTo>
                  <a:lnTo>
                    <a:pt x="63446" y="86461"/>
                  </a:lnTo>
                  <a:lnTo>
                    <a:pt x="107200" y="86461"/>
                  </a:lnTo>
                  <a:lnTo>
                    <a:pt x="251692" y="1695"/>
                  </a:lnTo>
                  <a:lnTo>
                    <a:pt x="258030" y="0"/>
                  </a:lnTo>
                  <a:lnTo>
                    <a:pt x="263994" y="1662"/>
                  </a:lnTo>
                  <a:lnTo>
                    <a:pt x="268425" y="6009"/>
                  </a:lnTo>
                  <a:lnTo>
                    <a:pt x="270160" y="12363"/>
                  </a:lnTo>
                  <a:lnTo>
                    <a:pt x="270160" y="33864"/>
                  </a:lnTo>
                  <a:lnTo>
                    <a:pt x="245600" y="33864"/>
                  </a:lnTo>
                  <a:lnTo>
                    <a:pt x="171920" y="77087"/>
                  </a:lnTo>
                  <a:lnTo>
                    <a:pt x="171920" y="111160"/>
                  </a:lnTo>
                  <a:lnTo>
                    <a:pt x="63446" y="111160"/>
                  </a:lnTo>
                  <a:lnTo>
                    <a:pt x="48324" y="114238"/>
                  </a:lnTo>
                  <a:lnTo>
                    <a:pt x="35962" y="122627"/>
                  </a:lnTo>
                  <a:lnTo>
                    <a:pt x="27620" y="135059"/>
                  </a:lnTo>
                  <a:lnTo>
                    <a:pt x="24560" y="150267"/>
                  </a:lnTo>
                  <a:lnTo>
                    <a:pt x="24560" y="195549"/>
                  </a:lnTo>
                  <a:lnTo>
                    <a:pt x="27620" y="210756"/>
                  </a:lnTo>
                  <a:lnTo>
                    <a:pt x="35962" y="223188"/>
                  </a:lnTo>
                  <a:lnTo>
                    <a:pt x="48324" y="231578"/>
                  </a:lnTo>
                  <a:lnTo>
                    <a:pt x="63446" y="234656"/>
                  </a:lnTo>
                  <a:lnTo>
                    <a:pt x="171920" y="234656"/>
                  </a:lnTo>
                  <a:lnTo>
                    <a:pt x="171920" y="268728"/>
                  </a:lnTo>
                  <a:lnTo>
                    <a:pt x="245600" y="311952"/>
                  </a:lnTo>
                  <a:lnTo>
                    <a:pt x="270160" y="311952"/>
                  </a:lnTo>
                  <a:lnTo>
                    <a:pt x="270160" y="333453"/>
                  </a:lnTo>
                  <a:lnTo>
                    <a:pt x="268411" y="339835"/>
                  </a:lnTo>
                  <a:lnTo>
                    <a:pt x="263958" y="344163"/>
                  </a:lnTo>
                  <a:lnTo>
                    <a:pt x="257988" y="345802"/>
                  </a:lnTo>
                  <a:close/>
                  <a:moveTo>
                    <a:pt x="270160" y="311952"/>
                  </a:moveTo>
                  <a:lnTo>
                    <a:pt x="245600" y="311952"/>
                  </a:lnTo>
                  <a:lnTo>
                    <a:pt x="245600" y="33864"/>
                  </a:lnTo>
                  <a:lnTo>
                    <a:pt x="270160" y="33864"/>
                  </a:lnTo>
                  <a:lnTo>
                    <a:pt x="270160" y="112403"/>
                  </a:lnTo>
                  <a:lnTo>
                    <a:pt x="289644" y="120084"/>
                  </a:lnTo>
                  <a:lnTo>
                    <a:pt x="305217" y="133624"/>
                  </a:lnTo>
                  <a:lnTo>
                    <a:pt x="315542" y="151680"/>
                  </a:lnTo>
                  <a:lnTo>
                    <a:pt x="319280" y="172908"/>
                  </a:lnTo>
                  <a:lnTo>
                    <a:pt x="315542" y="194135"/>
                  </a:lnTo>
                  <a:lnTo>
                    <a:pt x="305217" y="212192"/>
                  </a:lnTo>
                  <a:lnTo>
                    <a:pt x="289644" y="225733"/>
                  </a:lnTo>
                  <a:lnTo>
                    <a:pt x="270160" y="233413"/>
                  </a:lnTo>
                  <a:lnTo>
                    <a:pt x="270160" y="311952"/>
                  </a:lnTo>
                  <a:close/>
                  <a:moveTo>
                    <a:pt x="171920" y="234656"/>
                  </a:moveTo>
                  <a:lnTo>
                    <a:pt x="98240" y="234656"/>
                  </a:lnTo>
                  <a:lnTo>
                    <a:pt x="98240" y="111160"/>
                  </a:lnTo>
                  <a:lnTo>
                    <a:pt x="171920" y="111160"/>
                  </a:lnTo>
                  <a:lnTo>
                    <a:pt x="171920" y="234656"/>
                  </a:lnTo>
                  <a:close/>
                </a:path>
              </a:pathLst>
            </a:custGeom>
            <a:solidFill>
              <a:srgbClr val="86C1D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  <p:pic>
          <p:nvPicPr>
            <p:cNvPr id="24" name="object 11">
              <a:extLst>
                <a:ext uri="{FF2B5EF4-FFF2-40B4-BE49-F238E27FC236}">
                  <a16:creationId xmlns:a16="http://schemas.microsoft.com/office/drawing/2014/main" id="{BA5403CB-412B-6C91-A71B-533C689F94EA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748440" y="3984120"/>
              <a:ext cx="86400" cy="871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25" name="object 12">
            <a:extLst>
              <a:ext uri="{FF2B5EF4-FFF2-40B4-BE49-F238E27FC236}">
                <a16:creationId xmlns:a16="http://schemas.microsoft.com/office/drawing/2014/main" id="{2760C6FB-0DDF-9DA2-7BF6-29F54D8135D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14439" y="3508248"/>
            <a:ext cx="426960" cy="216720"/>
          </a:xfrm>
          <a:prstGeom prst="rect">
            <a:avLst/>
          </a:prstGeom>
          <a:ln w="0">
            <a:noFill/>
          </a:ln>
        </p:spPr>
      </p:pic>
      <p:pic>
        <p:nvPicPr>
          <p:cNvPr id="26" name="object 13">
            <a:extLst>
              <a:ext uri="{FF2B5EF4-FFF2-40B4-BE49-F238E27FC236}">
                <a16:creationId xmlns:a16="http://schemas.microsoft.com/office/drawing/2014/main" id="{DF371C10-1E2B-FC94-9FBC-6614E4562F4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944276" y="924903"/>
            <a:ext cx="1042901" cy="935729"/>
          </a:xfrm>
          <a:prstGeom prst="rect">
            <a:avLst/>
          </a:prstGeom>
          <a:ln w="0">
            <a:noFill/>
          </a:ln>
        </p:spPr>
      </p:pic>
      <p:sp>
        <p:nvSpPr>
          <p:cNvPr id="27" name="object 14">
            <a:extLst>
              <a:ext uri="{FF2B5EF4-FFF2-40B4-BE49-F238E27FC236}">
                <a16:creationId xmlns:a16="http://schemas.microsoft.com/office/drawing/2014/main" id="{7D16DE0E-C46A-CDE9-8790-DBA53579B4FD}"/>
              </a:ext>
            </a:extLst>
          </p:cNvPr>
          <p:cNvSpPr/>
          <p:nvPr/>
        </p:nvSpPr>
        <p:spPr>
          <a:xfrm>
            <a:off x="381000" y="924903"/>
            <a:ext cx="4142880" cy="3509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lang="it-IT" sz="2200" b="1" strike="noStrike" spc="66" dirty="0">
                <a:solidFill>
                  <a:srgbClr val="86C1D9"/>
                </a:solidFill>
                <a:ea typeface="DejaVu Sans"/>
              </a:rPr>
              <a:t>Riconoscimento</a:t>
            </a:r>
            <a:r>
              <a:rPr lang="it-IT" sz="2200" b="1" strike="noStrike" spc="-157" dirty="0">
                <a:solidFill>
                  <a:srgbClr val="86C1D9"/>
                </a:solidFill>
                <a:ea typeface="DejaVu Sans"/>
              </a:rPr>
              <a:t> </a:t>
            </a:r>
            <a:r>
              <a:rPr lang="it-IT" sz="2200" b="1" strike="noStrike" spc="58" dirty="0">
                <a:solidFill>
                  <a:srgbClr val="86C1D9"/>
                </a:solidFill>
                <a:ea typeface="DejaVu Sans"/>
              </a:rPr>
              <a:t>dei</a:t>
            </a:r>
            <a:r>
              <a:rPr lang="it-IT" sz="2200" b="1" strike="noStrike" spc="-151" dirty="0">
                <a:solidFill>
                  <a:srgbClr val="86C1D9"/>
                </a:solidFill>
                <a:ea typeface="DejaVu Sans"/>
              </a:rPr>
              <a:t> </a:t>
            </a:r>
            <a:r>
              <a:rPr lang="it-IT" sz="2200" b="1" strike="noStrike" spc="60" dirty="0">
                <a:solidFill>
                  <a:srgbClr val="86C1D9"/>
                </a:solidFill>
                <a:ea typeface="DejaVu Sans"/>
              </a:rPr>
              <a:t>candidati</a:t>
            </a:r>
            <a:endParaRPr lang="it-IT" sz="2200" b="0" strike="noStrike" spc="-1" dirty="0"/>
          </a:p>
        </p:txBody>
      </p:sp>
      <p:sp>
        <p:nvSpPr>
          <p:cNvPr id="28" name="object 15">
            <a:extLst>
              <a:ext uri="{FF2B5EF4-FFF2-40B4-BE49-F238E27FC236}">
                <a16:creationId xmlns:a16="http://schemas.microsoft.com/office/drawing/2014/main" id="{17569E37-99B4-03D0-CF55-6CCBEB9FC204}"/>
              </a:ext>
            </a:extLst>
          </p:cNvPr>
          <p:cNvSpPr/>
          <p:nvPr/>
        </p:nvSpPr>
        <p:spPr>
          <a:xfrm>
            <a:off x="455040" y="5349324"/>
            <a:ext cx="359640" cy="407880"/>
          </a:xfrm>
          <a:custGeom>
            <a:avLst/>
            <a:gdLst/>
            <a:ahLst/>
            <a:cxnLst/>
            <a:rect l="l" t="t" r="r" b="b"/>
            <a:pathLst>
              <a:path w="361315" h="409575">
                <a:moveTo>
                  <a:pt x="239696" y="142992"/>
                </a:moveTo>
                <a:lnTo>
                  <a:pt x="205361" y="116489"/>
                </a:lnTo>
                <a:lnTo>
                  <a:pt x="196711" y="98647"/>
                </a:lnTo>
                <a:lnTo>
                  <a:pt x="184358" y="83231"/>
                </a:lnTo>
                <a:lnTo>
                  <a:pt x="168877" y="70815"/>
                </a:lnTo>
                <a:lnTo>
                  <a:pt x="174484" y="43472"/>
                </a:lnTo>
                <a:lnTo>
                  <a:pt x="189731" y="21108"/>
                </a:lnTo>
                <a:lnTo>
                  <a:pt x="212256" y="5894"/>
                </a:lnTo>
                <a:lnTo>
                  <a:pt x="239696" y="0"/>
                </a:lnTo>
                <a:lnTo>
                  <a:pt x="267530" y="5617"/>
                </a:lnTo>
                <a:lnTo>
                  <a:pt x="290257" y="20938"/>
                </a:lnTo>
                <a:lnTo>
                  <a:pt x="305579" y="43663"/>
                </a:lnTo>
                <a:lnTo>
                  <a:pt x="311197" y="71496"/>
                </a:lnTo>
                <a:lnTo>
                  <a:pt x="305579" y="99328"/>
                </a:lnTo>
                <a:lnTo>
                  <a:pt x="290257" y="122054"/>
                </a:lnTo>
                <a:lnTo>
                  <a:pt x="267530" y="137374"/>
                </a:lnTo>
                <a:lnTo>
                  <a:pt x="239696" y="142992"/>
                </a:lnTo>
                <a:close/>
                <a:moveTo>
                  <a:pt x="121891" y="216531"/>
                </a:moveTo>
                <a:lnTo>
                  <a:pt x="94057" y="210914"/>
                </a:lnTo>
                <a:lnTo>
                  <a:pt x="71330" y="195593"/>
                </a:lnTo>
                <a:lnTo>
                  <a:pt x="56008" y="172867"/>
                </a:lnTo>
                <a:lnTo>
                  <a:pt x="50390" y="145035"/>
                </a:lnTo>
                <a:lnTo>
                  <a:pt x="56008" y="117202"/>
                </a:lnTo>
                <a:lnTo>
                  <a:pt x="71330" y="94477"/>
                </a:lnTo>
                <a:lnTo>
                  <a:pt x="94057" y="79156"/>
                </a:lnTo>
                <a:lnTo>
                  <a:pt x="121891" y="73539"/>
                </a:lnTo>
                <a:lnTo>
                  <a:pt x="149725" y="79156"/>
                </a:lnTo>
                <a:lnTo>
                  <a:pt x="172452" y="94477"/>
                </a:lnTo>
                <a:lnTo>
                  <a:pt x="187773" y="117202"/>
                </a:lnTo>
                <a:lnTo>
                  <a:pt x="193391" y="145035"/>
                </a:lnTo>
                <a:lnTo>
                  <a:pt x="187773" y="172867"/>
                </a:lnTo>
                <a:lnTo>
                  <a:pt x="172452" y="195593"/>
                </a:lnTo>
                <a:lnTo>
                  <a:pt x="149725" y="210914"/>
                </a:lnTo>
                <a:lnTo>
                  <a:pt x="121891" y="216531"/>
                </a:lnTo>
                <a:close/>
                <a:moveTo>
                  <a:pt x="260125" y="335011"/>
                </a:moveTo>
                <a:lnTo>
                  <a:pt x="254315" y="277601"/>
                </a:lnTo>
                <a:lnTo>
                  <a:pt x="213586" y="224064"/>
                </a:lnTo>
                <a:lnTo>
                  <a:pt x="182496" y="209041"/>
                </a:lnTo>
                <a:lnTo>
                  <a:pt x="193551" y="196210"/>
                </a:lnTo>
                <a:lnTo>
                  <a:pt x="201988" y="181464"/>
                </a:lnTo>
                <a:lnTo>
                  <a:pt x="207489" y="165186"/>
                </a:lnTo>
                <a:lnTo>
                  <a:pt x="209734" y="147759"/>
                </a:lnTo>
                <a:lnTo>
                  <a:pt x="269658" y="147759"/>
                </a:lnTo>
                <a:lnTo>
                  <a:pt x="334179" y="174484"/>
                </a:lnTo>
                <a:lnTo>
                  <a:pt x="360906" y="239001"/>
                </a:lnTo>
                <a:lnTo>
                  <a:pt x="360906" y="312540"/>
                </a:lnTo>
                <a:lnTo>
                  <a:pt x="360225" y="312540"/>
                </a:lnTo>
                <a:lnTo>
                  <a:pt x="355459" y="315264"/>
                </a:lnTo>
                <a:lnTo>
                  <a:pt x="348032" y="318349"/>
                </a:lnTo>
                <a:lnTo>
                  <a:pt x="329242" y="324627"/>
                </a:lnTo>
                <a:lnTo>
                  <a:pt x="299727" y="331159"/>
                </a:lnTo>
                <a:lnTo>
                  <a:pt x="260125" y="335011"/>
                </a:lnTo>
                <a:close/>
                <a:moveTo>
                  <a:pt x="128700" y="409231"/>
                </a:moveTo>
                <a:lnTo>
                  <a:pt x="71840" y="404975"/>
                </a:lnTo>
                <a:lnTo>
                  <a:pt x="4766" y="389484"/>
                </a:lnTo>
                <a:lnTo>
                  <a:pt x="0" y="388122"/>
                </a:lnTo>
                <a:lnTo>
                  <a:pt x="0" y="312540"/>
                </a:lnTo>
                <a:lnTo>
                  <a:pt x="7171" y="277026"/>
                </a:lnTo>
                <a:lnTo>
                  <a:pt x="26727" y="248023"/>
                </a:lnTo>
                <a:lnTo>
                  <a:pt x="55732" y="228468"/>
                </a:lnTo>
                <a:lnTo>
                  <a:pt x="91248" y="221298"/>
                </a:lnTo>
                <a:lnTo>
                  <a:pt x="151853" y="221298"/>
                </a:lnTo>
                <a:lnTo>
                  <a:pt x="187358" y="228468"/>
                </a:lnTo>
                <a:lnTo>
                  <a:pt x="216288" y="248023"/>
                </a:lnTo>
                <a:lnTo>
                  <a:pt x="235642" y="277026"/>
                </a:lnTo>
                <a:lnTo>
                  <a:pt x="242420" y="312540"/>
                </a:lnTo>
                <a:lnTo>
                  <a:pt x="242420" y="386079"/>
                </a:lnTo>
                <a:lnTo>
                  <a:pt x="241739" y="386079"/>
                </a:lnTo>
                <a:lnTo>
                  <a:pt x="236972" y="388803"/>
                </a:lnTo>
                <a:lnTo>
                  <a:pt x="228290" y="392569"/>
                </a:lnTo>
                <a:lnTo>
                  <a:pt x="206840" y="399527"/>
                </a:lnTo>
                <a:lnTo>
                  <a:pt x="173388" y="406230"/>
                </a:lnTo>
                <a:lnTo>
                  <a:pt x="128700" y="409231"/>
                </a:lnTo>
                <a:close/>
              </a:path>
            </a:pathLst>
          </a:custGeom>
          <a:solidFill>
            <a:srgbClr val="86C1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id="{CCD5353F-34BA-A7FD-04FD-4CE7E3762776}"/>
              </a:ext>
            </a:extLst>
          </p:cNvPr>
          <p:cNvSpPr/>
          <p:nvPr/>
        </p:nvSpPr>
        <p:spPr>
          <a:xfrm>
            <a:off x="5456820" y="3452745"/>
            <a:ext cx="6764760" cy="30803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lang="it-IT" sz="1600" b="1" strike="noStrike" spc="38" dirty="0">
                <a:solidFill>
                  <a:srgbClr val="7CA655"/>
                </a:solidFill>
                <a:latin typeface="Trebuchet MS"/>
                <a:ea typeface="DejaVu Sans"/>
              </a:rPr>
              <a:t>Esame</a:t>
            </a:r>
            <a:r>
              <a:rPr lang="it-IT" sz="1600" b="1" strike="noStrike" spc="-7" dirty="0">
                <a:solidFill>
                  <a:srgbClr val="7CA655"/>
                </a:solidFill>
                <a:latin typeface="Trebuchet MS"/>
                <a:ea typeface="DejaVu Sans"/>
              </a:rPr>
              <a:t> individuale </a:t>
            </a:r>
            <a:r>
              <a:rPr lang="it-IT" sz="1600" b="1" strike="noStrike" spc="-1" dirty="0">
                <a:solidFill>
                  <a:srgbClr val="7CA655"/>
                </a:solidFill>
                <a:latin typeface="Trebuchet MS"/>
                <a:ea typeface="DejaVu Sans"/>
              </a:rPr>
              <a:t>con</a:t>
            </a:r>
            <a:r>
              <a:rPr lang="it-IT" sz="1600" b="1" strike="noStrike" spc="-7" dirty="0">
                <a:solidFill>
                  <a:srgbClr val="7CA655"/>
                </a:solidFill>
                <a:latin typeface="Trebuchet MS"/>
                <a:ea typeface="DejaVu Sans"/>
              </a:rPr>
              <a:t> </a:t>
            </a:r>
            <a:r>
              <a:rPr lang="it-IT" sz="1600" b="1" spc="-1" dirty="0" err="1">
                <a:solidFill>
                  <a:srgbClr val="7CA655"/>
                </a:solidFill>
                <a:latin typeface="Trebuchet MS"/>
                <a:ea typeface="DejaVu Sans"/>
              </a:rPr>
              <a:t>P</a:t>
            </a:r>
            <a:r>
              <a:rPr lang="it-IT" sz="1600" b="1" strike="noStrike" spc="-1" dirty="0" err="1">
                <a:solidFill>
                  <a:srgbClr val="7CA655"/>
                </a:solidFill>
                <a:latin typeface="Trebuchet MS"/>
                <a:ea typeface="DejaVu Sans"/>
              </a:rPr>
              <a:t>roctor</a:t>
            </a:r>
            <a:r>
              <a:rPr lang="it-IT" sz="1600" b="1" strike="noStrike" spc="-7" dirty="0">
                <a:solidFill>
                  <a:srgbClr val="7CA655"/>
                </a:solidFill>
                <a:latin typeface="Trebuchet MS"/>
                <a:ea typeface="DejaVu Sans"/>
              </a:rPr>
              <a:t> </a:t>
            </a:r>
            <a:r>
              <a:rPr lang="it-IT" sz="1600" b="1" strike="noStrike" spc="-26" dirty="0">
                <a:solidFill>
                  <a:srgbClr val="7CA655"/>
                </a:solidFill>
                <a:latin typeface="Trebuchet MS"/>
                <a:ea typeface="DejaVu Sans"/>
              </a:rPr>
              <a:t> e candidati a distanza</a:t>
            </a:r>
            <a:endParaRPr lang="it-IT" sz="1600" b="0" strike="noStrike" spc="-1" dirty="0">
              <a:solidFill>
                <a:srgbClr val="7CA655"/>
              </a:solidFill>
              <a:latin typeface="Arial"/>
            </a:endParaRPr>
          </a:p>
          <a:p>
            <a:pPr marL="12600">
              <a:lnSpc>
                <a:spcPct val="115000"/>
              </a:lnSpc>
            </a:pP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Sarà cura</a:t>
            </a:r>
            <a:r>
              <a:rPr lang="it-IT" sz="1600" b="0" strike="noStrike" spc="46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del</a:t>
            </a:r>
            <a:r>
              <a:rPr lang="it-IT" sz="1600" b="0" strike="noStrike" spc="46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60" dirty="0">
                <a:solidFill>
                  <a:schemeClr val="bg1"/>
                </a:solidFill>
                <a:latin typeface="Trebuchet MS"/>
                <a:ea typeface="DejaVu Sans"/>
              </a:rPr>
              <a:t>PROCTOR</a:t>
            </a:r>
            <a:r>
              <a:rPr lang="it-IT" sz="1600" b="0" strike="noStrike" spc="52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2" dirty="0">
                <a:solidFill>
                  <a:schemeClr val="bg1"/>
                </a:solidFill>
                <a:latin typeface="Trebuchet MS"/>
                <a:ea typeface="DejaVu Sans"/>
              </a:rPr>
              <a:t>effettuare</a:t>
            </a:r>
            <a:r>
              <a:rPr lang="it-IT" sz="1600" b="0" strike="noStrike" spc="52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la</a:t>
            </a:r>
            <a:r>
              <a:rPr lang="it-IT" sz="1600" b="0" strike="noStrike" spc="46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2" dirty="0">
                <a:solidFill>
                  <a:schemeClr val="bg1"/>
                </a:solidFill>
                <a:latin typeface="Trebuchet MS"/>
                <a:ea typeface="DejaVu Sans"/>
              </a:rPr>
              <a:t>verifica</a:t>
            </a:r>
            <a:r>
              <a:rPr lang="it-IT" sz="1600" b="0" strike="noStrike" spc="46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delle</a:t>
            </a:r>
            <a:r>
              <a:rPr lang="it-IT" sz="1600" b="0" strike="noStrike" spc="52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21" dirty="0">
                <a:solidFill>
                  <a:schemeClr val="bg1"/>
                </a:solidFill>
                <a:latin typeface="Trebuchet MS"/>
                <a:ea typeface="DejaVu Sans"/>
              </a:rPr>
              <a:t>identità</a:t>
            </a:r>
            <a:r>
              <a:rPr lang="it-IT" sz="1600" b="0" strike="noStrike" spc="46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26" dirty="0">
                <a:solidFill>
                  <a:schemeClr val="bg1"/>
                </a:solidFill>
                <a:latin typeface="Trebuchet MS"/>
                <a:ea typeface="DejaVu Sans"/>
              </a:rPr>
              <a:t>dei </a:t>
            </a:r>
            <a:r>
              <a:rPr lang="it-IT" sz="1600" b="0" strike="noStrike" spc="-12" dirty="0">
                <a:solidFill>
                  <a:schemeClr val="bg1"/>
                </a:solidFill>
                <a:latin typeface="Trebuchet MS"/>
                <a:ea typeface="DejaVu Sans"/>
              </a:rPr>
              <a:t>candidati che esibiranno il documento d’identità alla webcam (fronte/retro).</a:t>
            </a:r>
          </a:p>
          <a:p>
            <a:pPr marL="559440">
              <a:lnSpc>
                <a:spcPct val="230000"/>
              </a:lnSpc>
            </a:pPr>
            <a:r>
              <a:rPr lang="it-IT" sz="1600" b="0" strike="noStrike" spc="-12" dirty="0">
                <a:solidFill>
                  <a:schemeClr val="bg1"/>
                </a:solidFill>
                <a:latin typeface="Trebuchet MS"/>
                <a:ea typeface="DejaVu Sans"/>
              </a:rPr>
              <a:t>Verifica</a:t>
            </a:r>
            <a:r>
              <a:rPr lang="it-IT" sz="1600" b="0" strike="noStrike" spc="-15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del</a:t>
            </a:r>
            <a:r>
              <a:rPr lang="it-IT" sz="1600" b="0" strike="noStrike" spc="-12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candidato</a:t>
            </a:r>
            <a:r>
              <a:rPr lang="it-IT" sz="1600" b="0" strike="noStrike" spc="-15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41" dirty="0">
                <a:solidFill>
                  <a:schemeClr val="bg1"/>
                </a:solidFill>
                <a:latin typeface="Trebuchet MS"/>
                <a:ea typeface="DejaVu Sans"/>
              </a:rPr>
              <a:t>con</a:t>
            </a:r>
            <a:r>
              <a:rPr lang="it-IT" sz="1600" b="0" strike="noStrike" spc="-12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32" dirty="0">
                <a:solidFill>
                  <a:schemeClr val="bg1"/>
                </a:solidFill>
                <a:latin typeface="Trebuchet MS"/>
                <a:ea typeface="DejaVu Sans"/>
              </a:rPr>
              <a:t>documento</a:t>
            </a:r>
            <a:r>
              <a:rPr lang="it-IT" sz="1600" b="0" strike="noStrike" spc="-15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da</a:t>
            </a:r>
            <a:r>
              <a:rPr lang="it-IT" sz="1600" b="0" strike="noStrike" spc="-12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parte</a:t>
            </a:r>
            <a:r>
              <a:rPr lang="it-IT" sz="1600" b="0" strike="noStrike" spc="-12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del</a:t>
            </a:r>
            <a:r>
              <a:rPr lang="it-IT" sz="1600" b="0" strike="noStrike" spc="-15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60" dirty="0">
                <a:solidFill>
                  <a:schemeClr val="bg1"/>
                </a:solidFill>
                <a:latin typeface="Trebuchet MS"/>
                <a:ea typeface="DejaVu Sans"/>
              </a:rPr>
              <a:t>PROCTOR</a:t>
            </a:r>
            <a:endParaRPr lang="it-IT" sz="1600" b="0" strike="noStrike" spc="-12" dirty="0">
              <a:solidFill>
                <a:schemeClr val="bg1"/>
              </a:solidFill>
              <a:latin typeface="Trebuchet MS"/>
              <a:ea typeface="DejaVu Sans"/>
            </a:endParaRPr>
          </a:p>
          <a:p>
            <a:pPr marL="559440">
              <a:lnSpc>
                <a:spcPct val="230000"/>
              </a:lnSpc>
            </a:pP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Silenzio</a:t>
            </a:r>
            <a:r>
              <a:rPr lang="it-IT" sz="1600" b="0" strike="noStrike" spc="12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durante</a:t>
            </a:r>
            <a:r>
              <a:rPr lang="it-IT" sz="1600" b="0" strike="noStrike" spc="12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2" dirty="0">
                <a:solidFill>
                  <a:schemeClr val="bg1"/>
                </a:solidFill>
                <a:latin typeface="Trebuchet MS"/>
                <a:ea typeface="DejaVu Sans"/>
              </a:rPr>
              <a:t>l’esame </a:t>
            </a:r>
          </a:p>
          <a:p>
            <a:pPr marL="559440">
              <a:lnSpc>
                <a:spcPct val="230000"/>
              </a:lnSpc>
            </a:pP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Vietato</a:t>
            </a:r>
            <a:r>
              <a:rPr lang="it-IT" sz="1600" b="0" strike="noStrike" spc="-35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46" dirty="0">
                <a:solidFill>
                  <a:schemeClr val="bg1"/>
                </a:solidFill>
                <a:latin typeface="Trebuchet MS"/>
                <a:ea typeface="DejaVu Sans"/>
              </a:rPr>
              <a:t>l’utilizzo</a:t>
            </a:r>
            <a:r>
              <a:rPr lang="it-IT" sz="1600" b="0" strike="noStrike" spc="-35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delle</a:t>
            </a:r>
            <a:r>
              <a:rPr lang="it-IT" sz="1600" b="0" strike="noStrike" spc="-35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2" dirty="0">
                <a:solidFill>
                  <a:schemeClr val="bg1"/>
                </a:solidFill>
                <a:latin typeface="Trebuchet MS"/>
                <a:ea typeface="DejaVu Sans"/>
              </a:rPr>
              <a:t>cuffie</a:t>
            </a:r>
            <a:endParaRPr lang="it-IT" sz="1600" b="0" strike="noStrike" spc="-1" dirty="0">
              <a:solidFill>
                <a:schemeClr val="bg1"/>
              </a:solidFill>
              <a:latin typeface="Arial"/>
            </a:endParaRPr>
          </a:p>
          <a:p>
            <a:pPr marL="559440">
              <a:lnSpc>
                <a:spcPct val="100000"/>
              </a:lnSpc>
              <a:spcBef>
                <a:spcPts val="524"/>
              </a:spcBef>
            </a:pPr>
            <a:endParaRPr lang="it-IT" sz="1600" b="0" strike="noStrike" spc="-1" dirty="0">
              <a:solidFill>
                <a:schemeClr val="bg1"/>
              </a:solidFill>
              <a:latin typeface="Arial"/>
            </a:endParaRPr>
          </a:p>
          <a:p>
            <a:pPr marL="559440">
              <a:lnSpc>
                <a:spcPct val="100000"/>
              </a:lnSpc>
              <a:spcBef>
                <a:spcPts val="6"/>
              </a:spcBef>
            </a:pPr>
            <a:r>
              <a:rPr lang="it-IT" sz="1600" b="0" strike="noStrike" spc="-21" dirty="0">
                <a:solidFill>
                  <a:schemeClr val="bg1"/>
                </a:solidFill>
                <a:latin typeface="Trebuchet MS"/>
                <a:ea typeface="DejaVu Sans"/>
              </a:rPr>
              <a:t>Min.</a:t>
            </a:r>
            <a:r>
              <a:rPr lang="it-IT" sz="1600" b="0" strike="noStrike" spc="-6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72" dirty="0">
                <a:solidFill>
                  <a:schemeClr val="bg1"/>
                </a:solidFill>
                <a:latin typeface="Trebuchet MS"/>
                <a:ea typeface="DejaVu Sans"/>
              </a:rPr>
              <a:t>5</a:t>
            </a:r>
            <a:r>
              <a:rPr lang="it-IT" sz="1600" b="0" strike="noStrike" spc="-6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58" dirty="0">
                <a:solidFill>
                  <a:schemeClr val="bg1"/>
                </a:solidFill>
                <a:latin typeface="Trebuchet MS"/>
                <a:ea typeface="DejaVu Sans"/>
              </a:rPr>
              <a:t>-</a:t>
            </a:r>
            <a:r>
              <a:rPr lang="it-IT" sz="1600" b="0" strike="noStrike" spc="-6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Max.</a:t>
            </a:r>
            <a:r>
              <a:rPr lang="it-IT" sz="1600" b="0" strike="noStrike" spc="-55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25</a:t>
            </a:r>
            <a:r>
              <a:rPr lang="it-IT" sz="1600" b="0" strike="noStrike" spc="-6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candidati</a:t>
            </a:r>
            <a:r>
              <a:rPr lang="it-IT" sz="1600" b="0" strike="noStrike" spc="-60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-1" dirty="0">
                <a:solidFill>
                  <a:schemeClr val="bg1"/>
                </a:solidFill>
                <a:latin typeface="Trebuchet MS"/>
                <a:ea typeface="DejaVu Sans"/>
              </a:rPr>
              <a:t>per</a:t>
            </a:r>
            <a:r>
              <a:rPr lang="it-IT" sz="1600" b="0" strike="noStrike" spc="-55" dirty="0">
                <a:solidFill>
                  <a:schemeClr val="bg1"/>
                </a:solidFill>
                <a:latin typeface="Trebuchet MS"/>
                <a:ea typeface="DejaVu Sans"/>
              </a:rPr>
              <a:t> </a:t>
            </a:r>
            <a:r>
              <a:rPr lang="it-IT" sz="1600" b="0" strike="noStrike" spc="21" dirty="0">
                <a:solidFill>
                  <a:schemeClr val="bg1"/>
                </a:solidFill>
                <a:latin typeface="Trebuchet MS"/>
                <a:ea typeface="DejaVu Sans"/>
              </a:rPr>
              <a:t>sessione</a:t>
            </a:r>
            <a:endParaRPr lang="it-IT" sz="16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30" name="object 5">
            <a:extLst>
              <a:ext uri="{FF2B5EF4-FFF2-40B4-BE49-F238E27FC236}">
                <a16:creationId xmlns:a16="http://schemas.microsoft.com/office/drawing/2014/main" id="{6D85EAFB-E6FC-405F-2441-E6F3109CD848}"/>
              </a:ext>
            </a:extLst>
          </p:cNvPr>
          <p:cNvSpPr/>
          <p:nvPr/>
        </p:nvSpPr>
        <p:spPr>
          <a:xfrm>
            <a:off x="5443795" y="4387448"/>
            <a:ext cx="416520" cy="388800"/>
          </a:xfrm>
          <a:custGeom>
            <a:avLst/>
            <a:gdLst/>
            <a:ahLst/>
            <a:cxnLst/>
            <a:rect l="l" t="t" r="r" b="b"/>
            <a:pathLst>
              <a:path w="418465" h="390525">
                <a:moveTo>
                  <a:pt x="364972" y="208915"/>
                </a:moveTo>
                <a:lnTo>
                  <a:pt x="363474" y="185597"/>
                </a:lnTo>
                <a:lnTo>
                  <a:pt x="359105" y="163169"/>
                </a:lnTo>
                <a:lnTo>
                  <a:pt x="352056" y="141808"/>
                </a:lnTo>
                <a:lnTo>
                  <a:pt x="342493" y="121716"/>
                </a:lnTo>
                <a:lnTo>
                  <a:pt x="314096" y="149923"/>
                </a:lnTo>
                <a:lnTo>
                  <a:pt x="319557" y="163779"/>
                </a:lnTo>
                <a:lnTo>
                  <a:pt x="323557" y="178282"/>
                </a:lnTo>
                <a:lnTo>
                  <a:pt x="326009" y="193370"/>
                </a:lnTo>
                <a:lnTo>
                  <a:pt x="326859" y="208927"/>
                </a:lnTo>
                <a:lnTo>
                  <a:pt x="319493" y="254266"/>
                </a:lnTo>
                <a:lnTo>
                  <a:pt x="298996" y="293636"/>
                </a:lnTo>
                <a:lnTo>
                  <a:pt x="267754" y="324688"/>
                </a:lnTo>
                <a:lnTo>
                  <a:pt x="228117" y="345046"/>
                </a:lnTo>
                <a:lnTo>
                  <a:pt x="182486" y="352348"/>
                </a:lnTo>
                <a:lnTo>
                  <a:pt x="136855" y="345046"/>
                </a:lnTo>
                <a:lnTo>
                  <a:pt x="97218" y="324688"/>
                </a:lnTo>
                <a:lnTo>
                  <a:pt x="65976" y="293636"/>
                </a:lnTo>
                <a:lnTo>
                  <a:pt x="45478" y="254266"/>
                </a:lnTo>
                <a:lnTo>
                  <a:pt x="38125" y="208927"/>
                </a:lnTo>
                <a:lnTo>
                  <a:pt x="45478" y="163588"/>
                </a:lnTo>
                <a:lnTo>
                  <a:pt x="65976" y="124218"/>
                </a:lnTo>
                <a:lnTo>
                  <a:pt x="97218" y="93179"/>
                </a:lnTo>
                <a:lnTo>
                  <a:pt x="136855" y="72821"/>
                </a:lnTo>
                <a:lnTo>
                  <a:pt x="182486" y="65506"/>
                </a:lnTo>
                <a:lnTo>
                  <a:pt x="197243" y="66243"/>
                </a:lnTo>
                <a:lnTo>
                  <a:pt x="211582" y="68414"/>
                </a:lnTo>
                <a:lnTo>
                  <a:pt x="225399" y="71958"/>
                </a:lnTo>
                <a:lnTo>
                  <a:pt x="238658" y="76771"/>
                </a:lnTo>
                <a:lnTo>
                  <a:pt x="267271" y="48348"/>
                </a:lnTo>
                <a:lnTo>
                  <a:pt x="247637" y="39535"/>
                </a:lnTo>
                <a:lnTo>
                  <a:pt x="226860" y="33032"/>
                </a:lnTo>
                <a:lnTo>
                  <a:pt x="205079" y="29019"/>
                </a:lnTo>
                <a:lnTo>
                  <a:pt x="182486" y="27635"/>
                </a:lnTo>
                <a:lnTo>
                  <a:pt x="133972" y="34112"/>
                </a:lnTo>
                <a:lnTo>
                  <a:pt x="90385" y="52387"/>
                </a:lnTo>
                <a:lnTo>
                  <a:pt x="53454" y="80733"/>
                </a:lnTo>
                <a:lnTo>
                  <a:pt x="24917" y="117424"/>
                </a:lnTo>
                <a:lnTo>
                  <a:pt x="6527" y="160731"/>
                </a:lnTo>
                <a:lnTo>
                  <a:pt x="0" y="208927"/>
                </a:lnTo>
                <a:lnTo>
                  <a:pt x="6527" y="257124"/>
                </a:lnTo>
                <a:lnTo>
                  <a:pt x="24917" y="300431"/>
                </a:lnTo>
                <a:lnTo>
                  <a:pt x="53454" y="337121"/>
                </a:lnTo>
                <a:lnTo>
                  <a:pt x="90385" y="365455"/>
                </a:lnTo>
                <a:lnTo>
                  <a:pt x="133972" y="383730"/>
                </a:lnTo>
                <a:lnTo>
                  <a:pt x="182486" y="390207"/>
                </a:lnTo>
                <a:lnTo>
                  <a:pt x="231000" y="383730"/>
                </a:lnTo>
                <a:lnTo>
                  <a:pt x="274586" y="365455"/>
                </a:lnTo>
                <a:lnTo>
                  <a:pt x="311518" y="337108"/>
                </a:lnTo>
                <a:lnTo>
                  <a:pt x="340055" y="300418"/>
                </a:lnTo>
                <a:lnTo>
                  <a:pt x="358444" y="257111"/>
                </a:lnTo>
                <a:lnTo>
                  <a:pt x="364972" y="208915"/>
                </a:lnTo>
                <a:close/>
                <a:moveTo>
                  <a:pt x="418084" y="5930"/>
                </a:moveTo>
                <a:lnTo>
                  <a:pt x="413131" y="965"/>
                </a:lnTo>
                <a:lnTo>
                  <a:pt x="408317" y="0"/>
                </a:lnTo>
                <a:lnTo>
                  <a:pt x="402539" y="2476"/>
                </a:lnTo>
                <a:lnTo>
                  <a:pt x="354355" y="27063"/>
                </a:lnTo>
                <a:lnTo>
                  <a:pt x="310946" y="59182"/>
                </a:lnTo>
                <a:lnTo>
                  <a:pt x="278942" y="89903"/>
                </a:lnTo>
                <a:lnTo>
                  <a:pt x="248970" y="122402"/>
                </a:lnTo>
                <a:lnTo>
                  <a:pt x="220764" y="156451"/>
                </a:lnTo>
                <a:lnTo>
                  <a:pt x="194094" y="191820"/>
                </a:lnTo>
                <a:lnTo>
                  <a:pt x="186118" y="203060"/>
                </a:lnTo>
                <a:lnTo>
                  <a:pt x="182219" y="208559"/>
                </a:lnTo>
                <a:lnTo>
                  <a:pt x="178092" y="202196"/>
                </a:lnTo>
                <a:lnTo>
                  <a:pt x="174015" y="195884"/>
                </a:lnTo>
                <a:lnTo>
                  <a:pt x="169913" y="189661"/>
                </a:lnTo>
                <a:lnTo>
                  <a:pt x="140106" y="159296"/>
                </a:lnTo>
                <a:lnTo>
                  <a:pt x="125831" y="154330"/>
                </a:lnTo>
                <a:lnTo>
                  <a:pt x="110731" y="155028"/>
                </a:lnTo>
                <a:lnTo>
                  <a:pt x="80340" y="183730"/>
                </a:lnTo>
                <a:lnTo>
                  <a:pt x="84086" y="183730"/>
                </a:lnTo>
                <a:lnTo>
                  <a:pt x="87630" y="183489"/>
                </a:lnTo>
                <a:lnTo>
                  <a:pt x="91109" y="183781"/>
                </a:lnTo>
                <a:lnTo>
                  <a:pt x="120662" y="211582"/>
                </a:lnTo>
                <a:lnTo>
                  <a:pt x="139763" y="250609"/>
                </a:lnTo>
                <a:lnTo>
                  <a:pt x="146659" y="266534"/>
                </a:lnTo>
                <a:lnTo>
                  <a:pt x="153949" y="282270"/>
                </a:lnTo>
                <a:lnTo>
                  <a:pt x="161823" y="297726"/>
                </a:lnTo>
                <a:lnTo>
                  <a:pt x="170459" y="312801"/>
                </a:lnTo>
                <a:lnTo>
                  <a:pt x="174205" y="318909"/>
                </a:lnTo>
                <a:lnTo>
                  <a:pt x="179095" y="318998"/>
                </a:lnTo>
                <a:lnTo>
                  <a:pt x="189826" y="301739"/>
                </a:lnTo>
                <a:lnTo>
                  <a:pt x="203796" y="279146"/>
                </a:lnTo>
                <a:lnTo>
                  <a:pt x="210807" y="267855"/>
                </a:lnTo>
                <a:lnTo>
                  <a:pt x="228587" y="238391"/>
                </a:lnTo>
                <a:lnTo>
                  <a:pt x="246227" y="208851"/>
                </a:lnTo>
                <a:lnTo>
                  <a:pt x="264680" y="179806"/>
                </a:lnTo>
                <a:lnTo>
                  <a:pt x="305993" y="124777"/>
                </a:lnTo>
                <a:lnTo>
                  <a:pt x="347535" y="75679"/>
                </a:lnTo>
                <a:lnTo>
                  <a:pt x="389572" y="32905"/>
                </a:lnTo>
                <a:lnTo>
                  <a:pt x="413562" y="10121"/>
                </a:lnTo>
                <a:lnTo>
                  <a:pt x="418084" y="5930"/>
                </a:lnTo>
                <a:close/>
              </a:path>
            </a:pathLst>
          </a:custGeom>
          <a:solidFill>
            <a:srgbClr val="86C1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grpSp>
        <p:nvGrpSpPr>
          <p:cNvPr id="31" name="object 6">
            <a:extLst>
              <a:ext uri="{FF2B5EF4-FFF2-40B4-BE49-F238E27FC236}">
                <a16:creationId xmlns:a16="http://schemas.microsoft.com/office/drawing/2014/main" id="{A189B47C-F125-798F-ABBA-0517E75A2C99}"/>
              </a:ext>
            </a:extLst>
          </p:cNvPr>
          <p:cNvGrpSpPr/>
          <p:nvPr/>
        </p:nvGrpSpPr>
        <p:grpSpPr>
          <a:xfrm>
            <a:off x="5444474" y="5511562"/>
            <a:ext cx="398160" cy="398160"/>
            <a:chOff x="429480" y="4289040"/>
            <a:chExt cx="398160" cy="398160"/>
          </a:xfrm>
        </p:grpSpPr>
        <p:sp>
          <p:nvSpPr>
            <p:cNvPr id="32" name="object 7">
              <a:extLst>
                <a:ext uri="{FF2B5EF4-FFF2-40B4-BE49-F238E27FC236}">
                  <a16:creationId xmlns:a16="http://schemas.microsoft.com/office/drawing/2014/main" id="{B795B1FD-4129-CA74-AFEE-97DA2067D430}"/>
                </a:ext>
              </a:extLst>
            </p:cNvPr>
            <p:cNvSpPr/>
            <p:nvPr/>
          </p:nvSpPr>
          <p:spPr>
            <a:xfrm>
              <a:off x="429480" y="4289040"/>
              <a:ext cx="398160" cy="398160"/>
            </a:xfrm>
            <a:custGeom>
              <a:avLst/>
              <a:gdLst/>
              <a:ahLst/>
              <a:cxnLst/>
              <a:rect l="l" t="t" r="r" b="b"/>
              <a:pathLst>
                <a:path w="400050" h="400050">
                  <a:moveTo>
                    <a:pt x="320586" y="70789"/>
                  </a:moveTo>
                  <a:lnTo>
                    <a:pt x="317207" y="67779"/>
                  </a:lnTo>
                  <a:lnTo>
                    <a:pt x="308089" y="61061"/>
                  </a:lnTo>
                  <a:lnTo>
                    <a:pt x="308089" y="71196"/>
                  </a:lnTo>
                  <a:lnTo>
                    <a:pt x="268414" y="110871"/>
                  </a:lnTo>
                  <a:lnTo>
                    <a:pt x="262369" y="105537"/>
                  </a:lnTo>
                  <a:lnTo>
                    <a:pt x="262369" y="116916"/>
                  </a:lnTo>
                  <a:lnTo>
                    <a:pt x="248640" y="130644"/>
                  </a:lnTo>
                  <a:lnTo>
                    <a:pt x="242570" y="126326"/>
                  </a:lnTo>
                  <a:lnTo>
                    <a:pt x="242570" y="136715"/>
                  </a:lnTo>
                  <a:lnTo>
                    <a:pt x="133794" y="245503"/>
                  </a:lnTo>
                  <a:lnTo>
                    <a:pt x="133756" y="185508"/>
                  </a:lnTo>
                  <a:lnTo>
                    <a:pt x="133654" y="184607"/>
                  </a:lnTo>
                  <a:lnTo>
                    <a:pt x="133400" y="183349"/>
                  </a:lnTo>
                  <a:lnTo>
                    <a:pt x="135102" y="176834"/>
                  </a:lnTo>
                  <a:lnTo>
                    <a:pt x="136347" y="172135"/>
                  </a:lnTo>
                  <a:lnTo>
                    <a:pt x="139814" y="158915"/>
                  </a:lnTo>
                  <a:lnTo>
                    <a:pt x="154330" y="139192"/>
                  </a:lnTo>
                  <a:lnTo>
                    <a:pt x="174993" y="125996"/>
                  </a:lnTo>
                  <a:lnTo>
                    <a:pt x="199847" y="121196"/>
                  </a:lnTo>
                  <a:lnTo>
                    <a:pt x="211480" y="122212"/>
                  </a:lnTo>
                  <a:lnTo>
                    <a:pt x="222631" y="125196"/>
                  </a:lnTo>
                  <a:lnTo>
                    <a:pt x="233057" y="130060"/>
                  </a:lnTo>
                  <a:lnTo>
                    <a:pt x="242570" y="136715"/>
                  </a:lnTo>
                  <a:lnTo>
                    <a:pt x="242570" y="126326"/>
                  </a:lnTo>
                  <a:lnTo>
                    <a:pt x="199847" y="112661"/>
                  </a:lnTo>
                  <a:lnTo>
                    <a:pt x="174218" y="117144"/>
                  </a:lnTo>
                  <a:lnTo>
                    <a:pt x="152323" y="129590"/>
                  </a:lnTo>
                  <a:lnTo>
                    <a:pt x="135813" y="148437"/>
                  </a:lnTo>
                  <a:lnTo>
                    <a:pt x="126326" y="172135"/>
                  </a:lnTo>
                  <a:lnTo>
                    <a:pt x="125247" y="171450"/>
                  </a:lnTo>
                  <a:lnTo>
                    <a:pt x="125247" y="254038"/>
                  </a:lnTo>
                  <a:lnTo>
                    <a:pt x="100647" y="278638"/>
                  </a:lnTo>
                  <a:lnTo>
                    <a:pt x="89001" y="273773"/>
                  </a:lnTo>
                  <a:lnTo>
                    <a:pt x="79844" y="265544"/>
                  </a:lnTo>
                  <a:lnTo>
                    <a:pt x="73863" y="254749"/>
                  </a:lnTo>
                  <a:lnTo>
                    <a:pt x="71716" y="242201"/>
                  </a:lnTo>
                  <a:lnTo>
                    <a:pt x="71716" y="214223"/>
                  </a:lnTo>
                  <a:lnTo>
                    <a:pt x="91389" y="181279"/>
                  </a:lnTo>
                  <a:lnTo>
                    <a:pt x="125247" y="254038"/>
                  </a:lnTo>
                  <a:lnTo>
                    <a:pt x="125247" y="171450"/>
                  </a:lnTo>
                  <a:lnTo>
                    <a:pt x="115138" y="168287"/>
                  </a:lnTo>
                  <a:lnTo>
                    <a:pt x="108978" y="168287"/>
                  </a:lnTo>
                  <a:lnTo>
                    <a:pt x="120967" y="137337"/>
                  </a:lnTo>
                  <a:lnTo>
                    <a:pt x="141439" y="113004"/>
                  </a:lnTo>
                  <a:lnTo>
                    <a:pt x="168402" y="97091"/>
                  </a:lnTo>
                  <a:lnTo>
                    <a:pt x="199834" y="91389"/>
                  </a:lnTo>
                  <a:lnTo>
                    <a:pt x="217030" y="93052"/>
                  </a:lnTo>
                  <a:lnTo>
                    <a:pt x="233413" y="97967"/>
                  </a:lnTo>
                  <a:lnTo>
                    <a:pt x="248640" y="105968"/>
                  </a:lnTo>
                  <a:lnTo>
                    <a:pt x="262369" y="116916"/>
                  </a:lnTo>
                  <a:lnTo>
                    <a:pt x="262369" y="105537"/>
                  </a:lnTo>
                  <a:lnTo>
                    <a:pt x="261747" y="104978"/>
                  </a:lnTo>
                  <a:lnTo>
                    <a:pt x="254660" y="99720"/>
                  </a:lnTo>
                  <a:lnTo>
                    <a:pt x="247167" y="95123"/>
                  </a:lnTo>
                  <a:lnTo>
                    <a:pt x="239649" y="91389"/>
                  </a:lnTo>
                  <a:lnTo>
                    <a:pt x="239293" y="91198"/>
                  </a:lnTo>
                  <a:lnTo>
                    <a:pt x="229844" y="87579"/>
                  </a:lnTo>
                  <a:lnTo>
                    <a:pt x="220002" y="84937"/>
                  </a:lnTo>
                  <a:lnTo>
                    <a:pt x="210019" y="83362"/>
                  </a:lnTo>
                  <a:lnTo>
                    <a:pt x="199847" y="82842"/>
                  </a:lnTo>
                  <a:lnTo>
                    <a:pt x="181864" y="84531"/>
                  </a:lnTo>
                  <a:lnTo>
                    <a:pt x="133718" y="108585"/>
                  </a:lnTo>
                  <a:lnTo>
                    <a:pt x="104762" y="152006"/>
                  </a:lnTo>
                  <a:lnTo>
                    <a:pt x="100114" y="169164"/>
                  </a:lnTo>
                  <a:lnTo>
                    <a:pt x="85369" y="174904"/>
                  </a:lnTo>
                  <a:lnTo>
                    <a:pt x="73672" y="185026"/>
                  </a:lnTo>
                  <a:lnTo>
                    <a:pt x="65963" y="198501"/>
                  </a:lnTo>
                  <a:lnTo>
                    <a:pt x="63182" y="214223"/>
                  </a:lnTo>
                  <a:lnTo>
                    <a:pt x="63182" y="242201"/>
                  </a:lnTo>
                  <a:lnTo>
                    <a:pt x="79413" y="278168"/>
                  </a:lnTo>
                  <a:lnTo>
                    <a:pt x="93789" y="285508"/>
                  </a:lnTo>
                  <a:lnTo>
                    <a:pt x="71183" y="308114"/>
                  </a:lnTo>
                  <a:lnTo>
                    <a:pt x="54267" y="284010"/>
                  </a:lnTo>
                  <a:lnTo>
                    <a:pt x="41884" y="257530"/>
                  </a:lnTo>
                  <a:lnTo>
                    <a:pt x="34290" y="229273"/>
                  </a:lnTo>
                  <a:lnTo>
                    <a:pt x="31699" y="199859"/>
                  </a:lnTo>
                  <a:lnTo>
                    <a:pt x="37719" y="155206"/>
                  </a:lnTo>
                  <a:lnTo>
                    <a:pt x="54686" y="115062"/>
                  </a:lnTo>
                  <a:lnTo>
                    <a:pt x="81000" y="81013"/>
                  </a:lnTo>
                  <a:lnTo>
                    <a:pt x="115049" y="54698"/>
                  </a:lnTo>
                  <a:lnTo>
                    <a:pt x="155194" y="37731"/>
                  </a:lnTo>
                  <a:lnTo>
                    <a:pt x="199847" y="31711"/>
                  </a:lnTo>
                  <a:lnTo>
                    <a:pt x="229260" y="34302"/>
                  </a:lnTo>
                  <a:lnTo>
                    <a:pt x="257517" y="41897"/>
                  </a:lnTo>
                  <a:lnTo>
                    <a:pt x="283997" y="54267"/>
                  </a:lnTo>
                  <a:lnTo>
                    <a:pt x="308089" y="71196"/>
                  </a:lnTo>
                  <a:lnTo>
                    <a:pt x="308089" y="61061"/>
                  </a:lnTo>
                  <a:lnTo>
                    <a:pt x="262636" y="34683"/>
                  </a:lnTo>
                  <a:lnTo>
                    <a:pt x="199847" y="23164"/>
                  </a:lnTo>
                  <a:lnTo>
                    <a:pt x="182105" y="24041"/>
                  </a:lnTo>
                  <a:lnTo>
                    <a:pt x="131076" y="37058"/>
                  </a:lnTo>
                  <a:lnTo>
                    <a:pt x="87579" y="63411"/>
                  </a:lnTo>
                  <a:lnTo>
                    <a:pt x="53238" y="101193"/>
                  </a:lnTo>
                  <a:lnTo>
                    <a:pt x="30988" y="147662"/>
                  </a:lnTo>
                  <a:lnTo>
                    <a:pt x="23228" y="198501"/>
                  </a:lnTo>
                  <a:lnTo>
                    <a:pt x="23253" y="200837"/>
                  </a:lnTo>
                  <a:lnTo>
                    <a:pt x="34671" y="262648"/>
                  </a:lnTo>
                  <a:lnTo>
                    <a:pt x="67767" y="317207"/>
                  </a:lnTo>
                  <a:lnTo>
                    <a:pt x="70777" y="320598"/>
                  </a:lnTo>
                  <a:lnTo>
                    <a:pt x="83261" y="308114"/>
                  </a:lnTo>
                  <a:lnTo>
                    <a:pt x="112737" y="278638"/>
                  </a:lnTo>
                  <a:lnTo>
                    <a:pt x="145872" y="245503"/>
                  </a:lnTo>
                  <a:lnTo>
                    <a:pt x="260718" y="130644"/>
                  </a:lnTo>
                  <a:lnTo>
                    <a:pt x="280492" y="110871"/>
                  </a:lnTo>
                  <a:lnTo>
                    <a:pt x="320586" y="70789"/>
                  </a:lnTo>
                  <a:close/>
                  <a:moveTo>
                    <a:pt x="376516" y="199859"/>
                  </a:moveTo>
                  <a:lnTo>
                    <a:pt x="373595" y="167792"/>
                  </a:lnTo>
                  <a:lnTo>
                    <a:pt x="367982" y="147701"/>
                  </a:lnTo>
                  <a:lnTo>
                    <a:pt x="367982" y="199859"/>
                  </a:lnTo>
                  <a:lnTo>
                    <a:pt x="361962" y="244500"/>
                  </a:lnTo>
                  <a:lnTo>
                    <a:pt x="344995" y="284657"/>
                  </a:lnTo>
                  <a:lnTo>
                    <a:pt x="318681" y="318693"/>
                  </a:lnTo>
                  <a:lnTo>
                    <a:pt x="284645" y="345008"/>
                  </a:lnTo>
                  <a:lnTo>
                    <a:pt x="244487" y="361975"/>
                  </a:lnTo>
                  <a:lnTo>
                    <a:pt x="199847" y="367995"/>
                  </a:lnTo>
                  <a:lnTo>
                    <a:pt x="170421" y="365417"/>
                  </a:lnTo>
                  <a:lnTo>
                    <a:pt x="142176" y="357809"/>
                  </a:lnTo>
                  <a:lnTo>
                    <a:pt x="115684" y="345440"/>
                  </a:lnTo>
                  <a:lnTo>
                    <a:pt x="91592" y="328510"/>
                  </a:lnTo>
                  <a:lnTo>
                    <a:pt x="328498" y="91605"/>
                  </a:lnTo>
                  <a:lnTo>
                    <a:pt x="345427" y="115709"/>
                  </a:lnTo>
                  <a:lnTo>
                    <a:pt x="357797" y="142189"/>
                  </a:lnTo>
                  <a:lnTo>
                    <a:pt x="365391" y="170446"/>
                  </a:lnTo>
                  <a:lnTo>
                    <a:pt x="367982" y="199859"/>
                  </a:lnTo>
                  <a:lnTo>
                    <a:pt x="367982" y="147701"/>
                  </a:lnTo>
                  <a:lnTo>
                    <a:pt x="351028" y="108381"/>
                  </a:lnTo>
                  <a:lnTo>
                    <a:pt x="328904" y="79108"/>
                  </a:lnTo>
                  <a:lnTo>
                    <a:pt x="79095" y="328930"/>
                  </a:lnTo>
                  <a:lnTo>
                    <a:pt x="137045" y="365023"/>
                  </a:lnTo>
                  <a:lnTo>
                    <a:pt x="199834" y="376542"/>
                  </a:lnTo>
                  <a:lnTo>
                    <a:pt x="217576" y="375666"/>
                  </a:lnTo>
                  <a:lnTo>
                    <a:pt x="268617" y="362661"/>
                  </a:lnTo>
                  <a:lnTo>
                    <a:pt x="312115" y="336308"/>
                  </a:lnTo>
                  <a:lnTo>
                    <a:pt x="346443" y="298526"/>
                  </a:lnTo>
                  <a:lnTo>
                    <a:pt x="368693" y="252056"/>
                  </a:lnTo>
                  <a:lnTo>
                    <a:pt x="375640" y="217601"/>
                  </a:lnTo>
                  <a:lnTo>
                    <a:pt x="376516" y="199859"/>
                  </a:lnTo>
                  <a:close/>
                  <a:moveTo>
                    <a:pt x="399694" y="199859"/>
                  </a:moveTo>
                  <a:lnTo>
                    <a:pt x="398703" y="179781"/>
                  </a:lnTo>
                  <a:lnTo>
                    <a:pt x="395744" y="160083"/>
                  </a:lnTo>
                  <a:lnTo>
                    <a:pt x="391147" y="142024"/>
                  </a:lnTo>
                  <a:lnTo>
                    <a:pt x="391147" y="199859"/>
                  </a:lnTo>
                  <a:lnTo>
                    <a:pt x="386080" y="243662"/>
                  </a:lnTo>
                  <a:lnTo>
                    <a:pt x="371665" y="283908"/>
                  </a:lnTo>
                  <a:lnTo>
                    <a:pt x="349059" y="319430"/>
                  </a:lnTo>
                  <a:lnTo>
                    <a:pt x="319417" y="349072"/>
                  </a:lnTo>
                  <a:lnTo>
                    <a:pt x="283895" y="371678"/>
                  </a:lnTo>
                  <a:lnTo>
                    <a:pt x="243649" y="386092"/>
                  </a:lnTo>
                  <a:lnTo>
                    <a:pt x="199847" y="391160"/>
                  </a:lnTo>
                  <a:lnTo>
                    <a:pt x="156032" y="386092"/>
                  </a:lnTo>
                  <a:lnTo>
                    <a:pt x="115785" y="371678"/>
                  </a:lnTo>
                  <a:lnTo>
                    <a:pt x="80264" y="349072"/>
                  </a:lnTo>
                  <a:lnTo>
                    <a:pt x="50622" y="319430"/>
                  </a:lnTo>
                  <a:lnTo>
                    <a:pt x="28016" y="283908"/>
                  </a:lnTo>
                  <a:lnTo>
                    <a:pt x="13601" y="243662"/>
                  </a:lnTo>
                  <a:lnTo>
                    <a:pt x="8534" y="199859"/>
                  </a:lnTo>
                  <a:lnTo>
                    <a:pt x="13601" y="156044"/>
                  </a:lnTo>
                  <a:lnTo>
                    <a:pt x="28016" y="115798"/>
                  </a:lnTo>
                  <a:lnTo>
                    <a:pt x="50622" y="80276"/>
                  </a:lnTo>
                  <a:lnTo>
                    <a:pt x="80264" y="50634"/>
                  </a:lnTo>
                  <a:lnTo>
                    <a:pt x="115785" y="28028"/>
                  </a:lnTo>
                  <a:lnTo>
                    <a:pt x="156032" y="13614"/>
                  </a:lnTo>
                  <a:lnTo>
                    <a:pt x="199847" y="8547"/>
                  </a:lnTo>
                  <a:lnTo>
                    <a:pt x="243649" y="13614"/>
                  </a:lnTo>
                  <a:lnTo>
                    <a:pt x="283895" y="28028"/>
                  </a:lnTo>
                  <a:lnTo>
                    <a:pt x="319417" y="50634"/>
                  </a:lnTo>
                  <a:lnTo>
                    <a:pt x="349059" y="80276"/>
                  </a:lnTo>
                  <a:lnTo>
                    <a:pt x="371665" y="115798"/>
                  </a:lnTo>
                  <a:lnTo>
                    <a:pt x="386080" y="156044"/>
                  </a:lnTo>
                  <a:lnTo>
                    <a:pt x="391147" y="199859"/>
                  </a:lnTo>
                  <a:lnTo>
                    <a:pt x="391147" y="142024"/>
                  </a:lnTo>
                  <a:lnTo>
                    <a:pt x="375627" y="104686"/>
                  </a:lnTo>
                  <a:lnTo>
                    <a:pt x="354177" y="72859"/>
                  </a:lnTo>
                  <a:lnTo>
                    <a:pt x="326834" y="45516"/>
                  </a:lnTo>
                  <a:lnTo>
                    <a:pt x="295021" y="24066"/>
                  </a:lnTo>
                  <a:lnTo>
                    <a:pt x="258876" y="8864"/>
                  </a:lnTo>
                  <a:lnTo>
                    <a:pt x="219913" y="990"/>
                  </a:lnTo>
                  <a:lnTo>
                    <a:pt x="199847" y="0"/>
                  </a:lnTo>
                  <a:lnTo>
                    <a:pt x="179781" y="990"/>
                  </a:lnTo>
                  <a:lnTo>
                    <a:pt x="140817" y="8864"/>
                  </a:lnTo>
                  <a:lnTo>
                    <a:pt x="104673" y="24066"/>
                  </a:lnTo>
                  <a:lnTo>
                    <a:pt x="72859" y="45516"/>
                  </a:lnTo>
                  <a:lnTo>
                    <a:pt x="45516" y="72859"/>
                  </a:lnTo>
                  <a:lnTo>
                    <a:pt x="24066" y="104686"/>
                  </a:lnTo>
                  <a:lnTo>
                    <a:pt x="8851" y="140817"/>
                  </a:lnTo>
                  <a:lnTo>
                    <a:pt x="990" y="179781"/>
                  </a:lnTo>
                  <a:lnTo>
                    <a:pt x="0" y="199859"/>
                  </a:lnTo>
                  <a:lnTo>
                    <a:pt x="990" y="219925"/>
                  </a:lnTo>
                  <a:lnTo>
                    <a:pt x="8851" y="258889"/>
                  </a:lnTo>
                  <a:lnTo>
                    <a:pt x="24066" y="295033"/>
                  </a:lnTo>
                  <a:lnTo>
                    <a:pt x="45516" y="326847"/>
                  </a:lnTo>
                  <a:lnTo>
                    <a:pt x="72859" y="354190"/>
                  </a:lnTo>
                  <a:lnTo>
                    <a:pt x="104673" y="375640"/>
                  </a:lnTo>
                  <a:lnTo>
                    <a:pt x="140817" y="390842"/>
                  </a:lnTo>
                  <a:lnTo>
                    <a:pt x="179781" y="398716"/>
                  </a:lnTo>
                  <a:lnTo>
                    <a:pt x="199847" y="399694"/>
                  </a:lnTo>
                  <a:lnTo>
                    <a:pt x="219913" y="398716"/>
                  </a:lnTo>
                  <a:lnTo>
                    <a:pt x="257657" y="391160"/>
                  </a:lnTo>
                  <a:lnTo>
                    <a:pt x="295021" y="375640"/>
                  </a:lnTo>
                  <a:lnTo>
                    <a:pt x="326834" y="354190"/>
                  </a:lnTo>
                  <a:lnTo>
                    <a:pt x="354177" y="326847"/>
                  </a:lnTo>
                  <a:lnTo>
                    <a:pt x="375627" y="295033"/>
                  </a:lnTo>
                  <a:lnTo>
                    <a:pt x="390842" y="258889"/>
                  </a:lnTo>
                  <a:lnTo>
                    <a:pt x="398703" y="219925"/>
                  </a:lnTo>
                  <a:lnTo>
                    <a:pt x="399694" y="199859"/>
                  </a:lnTo>
                  <a:close/>
                </a:path>
              </a:pathLst>
            </a:custGeom>
            <a:solidFill>
              <a:srgbClr val="86C1D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  <p:pic>
          <p:nvPicPr>
            <p:cNvPr id="33" name="object 8">
              <a:extLst>
                <a:ext uri="{FF2B5EF4-FFF2-40B4-BE49-F238E27FC236}">
                  <a16:creationId xmlns:a16="http://schemas.microsoft.com/office/drawing/2014/main" id="{7BA791C2-6701-991B-ABB8-E7B51B236C49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691560" y="4430880"/>
              <a:ext cx="72720" cy="14400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34" name="object 9">
            <a:extLst>
              <a:ext uri="{FF2B5EF4-FFF2-40B4-BE49-F238E27FC236}">
                <a16:creationId xmlns:a16="http://schemas.microsoft.com/office/drawing/2014/main" id="{6E75A262-6FEC-C94A-B0FC-08BF42534FDD}"/>
              </a:ext>
            </a:extLst>
          </p:cNvPr>
          <p:cNvGrpSpPr/>
          <p:nvPr/>
        </p:nvGrpSpPr>
        <p:grpSpPr>
          <a:xfrm>
            <a:off x="5452795" y="4974094"/>
            <a:ext cx="416880" cy="344160"/>
            <a:chOff x="417960" y="3855600"/>
            <a:chExt cx="416880" cy="344160"/>
          </a:xfrm>
        </p:grpSpPr>
        <p:sp>
          <p:nvSpPr>
            <p:cNvPr id="35" name="object 10">
              <a:extLst>
                <a:ext uri="{FF2B5EF4-FFF2-40B4-BE49-F238E27FC236}">
                  <a16:creationId xmlns:a16="http://schemas.microsoft.com/office/drawing/2014/main" id="{F8CCA34E-E37E-3518-2797-3E8538E8EE37}"/>
                </a:ext>
              </a:extLst>
            </p:cNvPr>
            <p:cNvSpPr/>
            <p:nvPr/>
          </p:nvSpPr>
          <p:spPr>
            <a:xfrm>
              <a:off x="417960" y="3855600"/>
              <a:ext cx="317520" cy="344160"/>
            </a:xfrm>
            <a:custGeom>
              <a:avLst/>
              <a:gdLst/>
              <a:ahLst/>
              <a:cxnLst/>
              <a:rect l="l" t="t" r="r" b="b"/>
              <a:pathLst>
                <a:path w="319405" h="346075">
                  <a:moveTo>
                    <a:pt x="257988" y="345802"/>
                  </a:moveTo>
                  <a:lnTo>
                    <a:pt x="251693" y="344120"/>
                  </a:lnTo>
                  <a:lnTo>
                    <a:pt x="107200" y="259355"/>
                  </a:lnTo>
                  <a:lnTo>
                    <a:pt x="63446" y="259355"/>
                  </a:lnTo>
                  <a:lnTo>
                    <a:pt x="38774" y="254333"/>
                  </a:lnTo>
                  <a:lnTo>
                    <a:pt x="18604" y="240645"/>
                  </a:lnTo>
                  <a:lnTo>
                    <a:pt x="4993" y="220361"/>
                  </a:lnTo>
                  <a:lnTo>
                    <a:pt x="0" y="195549"/>
                  </a:lnTo>
                  <a:lnTo>
                    <a:pt x="0" y="150267"/>
                  </a:lnTo>
                  <a:lnTo>
                    <a:pt x="4993" y="125455"/>
                  </a:lnTo>
                  <a:lnTo>
                    <a:pt x="18604" y="105170"/>
                  </a:lnTo>
                  <a:lnTo>
                    <a:pt x="38774" y="91483"/>
                  </a:lnTo>
                  <a:lnTo>
                    <a:pt x="63446" y="86461"/>
                  </a:lnTo>
                  <a:lnTo>
                    <a:pt x="107200" y="86461"/>
                  </a:lnTo>
                  <a:lnTo>
                    <a:pt x="251692" y="1695"/>
                  </a:lnTo>
                  <a:lnTo>
                    <a:pt x="258030" y="0"/>
                  </a:lnTo>
                  <a:lnTo>
                    <a:pt x="263994" y="1662"/>
                  </a:lnTo>
                  <a:lnTo>
                    <a:pt x="268425" y="6009"/>
                  </a:lnTo>
                  <a:lnTo>
                    <a:pt x="270160" y="12363"/>
                  </a:lnTo>
                  <a:lnTo>
                    <a:pt x="270160" y="33864"/>
                  </a:lnTo>
                  <a:lnTo>
                    <a:pt x="245600" y="33864"/>
                  </a:lnTo>
                  <a:lnTo>
                    <a:pt x="171920" y="77087"/>
                  </a:lnTo>
                  <a:lnTo>
                    <a:pt x="171920" y="111160"/>
                  </a:lnTo>
                  <a:lnTo>
                    <a:pt x="63446" y="111160"/>
                  </a:lnTo>
                  <a:lnTo>
                    <a:pt x="48324" y="114238"/>
                  </a:lnTo>
                  <a:lnTo>
                    <a:pt x="35962" y="122627"/>
                  </a:lnTo>
                  <a:lnTo>
                    <a:pt x="27620" y="135059"/>
                  </a:lnTo>
                  <a:lnTo>
                    <a:pt x="24560" y="150267"/>
                  </a:lnTo>
                  <a:lnTo>
                    <a:pt x="24560" y="195549"/>
                  </a:lnTo>
                  <a:lnTo>
                    <a:pt x="27620" y="210756"/>
                  </a:lnTo>
                  <a:lnTo>
                    <a:pt x="35962" y="223188"/>
                  </a:lnTo>
                  <a:lnTo>
                    <a:pt x="48324" y="231578"/>
                  </a:lnTo>
                  <a:lnTo>
                    <a:pt x="63446" y="234656"/>
                  </a:lnTo>
                  <a:lnTo>
                    <a:pt x="171920" y="234656"/>
                  </a:lnTo>
                  <a:lnTo>
                    <a:pt x="171920" y="268728"/>
                  </a:lnTo>
                  <a:lnTo>
                    <a:pt x="245600" y="311952"/>
                  </a:lnTo>
                  <a:lnTo>
                    <a:pt x="270160" y="311952"/>
                  </a:lnTo>
                  <a:lnTo>
                    <a:pt x="270160" y="333453"/>
                  </a:lnTo>
                  <a:lnTo>
                    <a:pt x="268411" y="339835"/>
                  </a:lnTo>
                  <a:lnTo>
                    <a:pt x="263958" y="344163"/>
                  </a:lnTo>
                  <a:lnTo>
                    <a:pt x="257988" y="345802"/>
                  </a:lnTo>
                  <a:close/>
                  <a:moveTo>
                    <a:pt x="270160" y="311952"/>
                  </a:moveTo>
                  <a:lnTo>
                    <a:pt x="245600" y="311952"/>
                  </a:lnTo>
                  <a:lnTo>
                    <a:pt x="245600" y="33864"/>
                  </a:lnTo>
                  <a:lnTo>
                    <a:pt x="270160" y="33864"/>
                  </a:lnTo>
                  <a:lnTo>
                    <a:pt x="270160" y="112403"/>
                  </a:lnTo>
                  <a:lnTo>
                    <a:pt x="289644" y="120084"/>
                  </a:lnTo>
                  <a:lnTo>
                    <a:pt x="305217" y="133624"/>
                  </a:lnTo>
                  <a:lnTo>
                    <a:pt x="315542" y="151680"/>
                  </a:lnTo>
                  <a:lnTo>
                    <a:pt x="319280" y="172908"/>
                  </a:lnTo>
                  <a:lnTo>
                    <a:pt x="315542" y="194135"/>
                  </a:lnTo>
                  <a:lnTo>
                    <a:pt x="305217" y="212192"/>
                  </a:lnTo>
                  <a:lnTo>
                    <a:pt x="289644" y="225733"/>
                  </a:lnTo>
                  <a:lnTo>
                    <a:pt x="270160" y="233413"/>
                  </a:lnTo>
                  <a:lnTo>
                    <a:pt x="270160" y="311952"/>
                  </a:lnTo>
                  <a:close/>
                  <a:moveTo>
                    <a:pt x="171920" y="234656"/>
                  </a:moveTo>
                  <a:lnTo>
                    <a:pt x="98240" y="234656"/>
                  </a:lnTo>
                  <a:lnTo>
                    <a:pt x="98240" y="111160"/>
                  </a:lnTo>
                  <a:lnTo>
                    <a:pt x="171920" y="111160"/>
                  </a:lnTo>
                  <a:lnTo>
                    <a:pt x="171920" y="234656"/>
                  </a:lnTo>
                  <a:close/>
                </a:path>
              </a:pathLst>
            </a:custGeom>
            <a:solidFill>
              <a:srgbClr val="86C1D9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  <p:pic>
          <p:nvPicPr>
            <p:cNvPr id="36" name="object 11">
              <a:extLst>
                <a:ext uri="{FF2B5EF4-FFF2-40B4-BE49-F238E27FC236}">
                  <a16:creationId xmlns:a16="http://schemas.microsoft.com/office/drawing/2014/main" id="{5E03B36A-A30C-A352-F3C8-5D0B0BB8137D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748440" y="3984120"/>
              <a:ext cx="86400" cy="871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7" name="object 15">
            <a:extLst>
              <a:ext uri="{FF2B5EF4-FFF2-40B4-BE49-F238E27FC236}">
                <a16:creationId xmlns:a16="http://schemas.microsoft.com/office/drawing/2014/main" id="{20B52128-1E8A-CF1E-2681-23D3FEF4EB82}"/>
              </a:ext>
            </a:extLst>
          </p:cNvPr>
          <p:cNvSpPr/>
          <p:nvPr/>
        </p:nvSpPr>
        <p:spPr>
          <a:xfrm>
            <a:off x="5481415" y="6101436"/>
            <a:ext cx="359640" cy="407880"/>
          </a:xfrm>
          <a:custGeom>
            <a:avLst/>
            <a:gdLst/>
            <a:ahLst/>
            <a:cxnLst/>
            <a:rect l="l" t="t" r="r" b="b"/>
            <a:pathLst>
              <a:path w="361315" h="409575">
                <a:moveTo>
                  <a:pt x="239696" y="142992"/>
                </a:moveTo>
                <a:lnTo>
                  <a:pt x="205361" y="116489"/>
                </a:lnTo>
                <a:lnTo>
                  <a:pt x="196711" y="98647"/>
                </a:lnTo>
                <a:lnTo>
                  <a:pt x="184358" y="83231"/>
                </a:lnTo>
                <a:lnTo>
                  <a:pt x="168877" y="70815"/>
                </a:lnTo>
                <a:lnTo>
                  <a:pt x="174484" y="43472"/>
                </a:lnTo>
                <a:lnTo>
                  <a:pt x="189731" y="21108"/>
                </a:lnTo>
                <a:lnTo>
                  <a:pt x="212256" y="5894"/>
                </a:lnTo>
                <a:lnTo>
                  <a:pt x="239696" y="0"/>
                </a:lnTo>
                <a:lnTo>
                  <a:pt x="267530" y="5617"/>
                </a:lnTo>
                <a:lnTo>
                  <a:pt x="290257" y="20938"/>
                </a:lnTo>
                <a:lnTo>
                  <a:pt x="305579" y="43663"/>
                </a:lnTo>
                <a:lnTo>
                  <a:pt x="311197" y="71496"/>
                </a:lnTo>
                <a:lnTo>
                  <a:pt x="305579" y="99328"/>
                </a:lnTo>
                <a:lnTo>
                  <a:pt x="290257" y="122054"/>
                </a:lnTo>
                <a:lnTo>
                  <a:pt x="267530" y="137374"/>
                </a:lnTo>
                <a:lnTo>
                  <a:pt x="239696" y="142992"/>
                </a:lnTo>
                <a:close/>
                <a:moveTo>
                  <a:pt x="121891" y="216531"/>
                </a:moveTo>
                <a:lnTo>
                  <a:pt x="94057" y="210914"/>
                </a:lnTo>
                <a:lnTo>
                  <a:pt x="71330" y="195593"/>
                </a:lnTo>
                <a:lnTo>
                  <a:pt x="56008" y="172867"/>
                </a:lnTo>
                <a:lnTo>
                  <a:pt x="50390" y="145035"/>
                </a:lnTo>
                <a:lnTo>
                  <a:pt x="56008" y="117202"/>
                </a:lnTo>
                <a:lnTo>
                  <a:pt x="71330" y="94477"/>
                </a:lnTo>
                <a:lnTo>
                  <a:pt x="94057" y="79156"/>
                </a:lnTo>
                <a:lnTo>
                  <a:pt x="121891" y="73539"/>
                </a:lnTo>
                <a:lnTo>
                  <a:pt x="149725" y="79156"/>
                </a:lnTo>
                <a:lnTo>
                  <a:pt x="172452" y="94477"/>
                </a:lnTo>
                <a:lnTo>
                  <a:pt x="187773" y="117202"/>
                </a:lnTo>
                <a:lnTo>
                  <a:pt x="193391" y="145035"/>
                </a:lnTo>
                <a:lnTo>
                  <a:pt x="187773" y="172867"/>
                </a:lnTo>
                <a:lnTo>
                  <a:pt x="172452" y="195593"/>
                </a:lnTo>
                <a:lnTo>
                  <a:pt x="149725" y="210914"/>
                </a:lnTo>
                <a:lnTo>
                  <a:pt x="121891" y="216531"/>
                </a:lnTo>
                <a:close/>
                <a:moveTo>
                  <a:pt x="260125" y="335011"/>
                </a:moveTo>
                <a:lnTo>
                  <a:pt x="254315" y="277601"/>
                </a:lnTo>
                <a:lnTo>
                  <a:pt x="213586" y="224064"/>
                </a:lnTo>
                <a:lnTo>
                  <a:pt x="182496" y="209041"/>
                </a:lnTo>
                <a:lnTo>
                  <a:pt x="193551" y="196210"/>
                </a:lnTo>
                <a:lnTo>
                  <a:pt x="201988" y="181464"/>
                </a:lnTo>
                <a:lnTo>
                  <a:pt x="207489" y="165186"/>
                </a:lnTo>
                <a:lnTo>
                  <a:pt x="209734" y="147759"/>
                </a:lnTo>
                <a:lnTo>
                  <a:pt x="269658" y="147759"/>
                </a:lnTo>
                <a:lnTo>
                  <a:pt x="334179" y="174484"/>
                </a:lnTo>
                <a:lnTo>
                  <a:pt x="360906" y="239001"/>
                </a:lnTo>
                <a:lnTo>
                  <a:pt x="360906" y="312540"/>
                </a:lnTo>
                <a:lnTo>
                  <a:pt x="360225" y="312540"/>
                </a:lnTo>
                <a:lnTo>
                  <a:pt x="355459" y="315264"/>
                </a:lnTo>
                <a:lnTo>
                  <a:pt x="348032" y="318349"/>
                </a:lnTo>
                <a:lnTo>
                  <a:pt x="329242" y="324627"/>
                </a:lnTo>
                <a:lnTo>
                  <a:pt x="299727" y="331159"/>
                </a:lnTo>
                <a:lnTo>
                  <a:pt x="260125" y="335011"/>
                </a:lnTo>
                <a:close/>
                <a:moveTo>
                  <a:pt x="128700" y="409231"/>
                </a:moveTo>
                <a:lnTo>
                  <a:pt x="71840" y="404975"/>
                </a:lnTo>
                <a:lnTo>
                  <a:pt x="4766" y="389484"/>
                </a:lnTo>
                <a:lnTo>
                  <a:pt x="0" y="388122"/>
                </a:lnTo>
                <a:lnTo>
                  <a:pt x="0" y="312540"/>
                </a:lnTo>
                <a:lnTo>
                  <a:pt x="7171" y="277026"/>
                </a:lnTo>
                <a:lnTo>
                  <a:pt x="26727" y="248023"/>
                </a:lnTo>
                <a:lnTo>
                  <a:pt x="55732" y="228468"/>
                </a:lnTo>
                <a:lnTo>
                  <a:pt x="91248" y="221298"/>
                </a:lnTo>
                <a:lnTo>
                  <a:pt x="151853" y="221298"/>
                </a:lnTo>
                <a:lnTo>
                  <a:pt x="187358" y="228468"/>
                </a:lnTo>
                <a:lnTo>
                  <a:pt x="216288" y="248023"/>
                </a:lnTo>
                <a:lnTo>
                  <a:pt x="235642" y="277026"/>
                </a:lnTo>
                <a:lnTo>
                  <a:pt x="242420" y="312540"/>
                </a:lnTo>
                <a:lnTo>
                  <a:pt x="242420" y="386079"/>
                </a:lnTo>
                <a:lnTo>
                  <a:pt x="241739" y="386079"/>
                </a:lnTo>
                <a:lnTo>
                  <a:pt x="236972" y="388803"/>
                </a:lnTo>
                <a:lnTo>
                  <a:pt x="228290" y="392569"/>
                </a:lnTo>
                <a:lnTo>
                  <a:pt x="206840" y="399527"/>
                </a:lnTo>
                <a:lnTo>
                  <a:pt x="173388" y="406230"/>
                </a:lnTo>
                <a:lnTo>
                  <a:pt x="128700" y="409231"/>
                </a:lnTo>
                <a:close/>
              </a:path>
            </a:pathLst>
          </a:custGeom>
          <a:solidFill>
            <a:srgbClr val="86C1D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96F96EA1-D1BA-4CA6-2EB4-7A885E5E5D06}"/>
              </a:ext>
            </a:extLst>
          </p:cNvPr>
          <p:cNvCxnSpPr/>
          <p:nvPr/>
        </p:nvCxnSpPr>
        <p:spPr>
          <a:xfrm>
            <a:off x="381000" y="856422"/>
            <a:ext cx="1905000" cy="0"/>
          </a:xfrm>
          <a:prstGeom prst="line">
            <a:avLst/>
          </a:prstGeom>
          <a:ln w="79375">
            <a:solidFill>
              <a:srgbClr val="7CA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277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 err="1"/>
              <a:t>DigComp</a:t>
            </a:r>
            <a:r>
              <a:rPr lang="it-IT" dirty="0"/>
              <a:t> 2.2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2"/>
            <a:ext cx="4572001" cy="1329327"/>
          </a:xfrm>
        </p:spPr>
        <p:txBody>
          <a:bodyPr rtlCol="0"/>
          <a:lstStyle/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Inter"/>
              </a:rPr>
              <a:t>Il framework </a:t>
            </a:r>
            <a:r>
              <a:rPr lang="it-IT" sz="1800" b="1" i="0" u="none" strike="noStrike" baseline="0" dirty="0" err="1">
                <a:solidFill>
                  <a:srgbClr val="000000"/>
                </a:solidFill>
                <a:latin typeface="Inter"/>
              </a:rPr>
              <a:t>DigComp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Inter"/>
              </a:rPr>
              <a:t> 2.2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Inter"/>
              </a:rPr>
              <a:t>è un documento elaborato dalla Commissione Europea che definisce le competenze digitali necessarie per i cittadini europei. Si articola in </a:t>
            </a:r>
            <a:r>
              <a:rPr lang="it-IT" sz="1800" b="1" dirty="0">
                <a:solidFill>
                  <a:srgbClr val="000000"/>
                </a:solidFill>
                <a:latin typeface="Inter"/>
              </a:rPr>
              <a:t>cinque</a:t>
            </a:r>
            <a:r>
              <a:rPr lang="it-IT" sz="1800" b="1" i="0" u="none" strike="noStrike" baseline="0" dirty="0">
                <a:solidFill>
                  <a:srgbClr val="000000"/>
                </a:solidFill>
                <a:latin typeface="Inter"/>
              </a:rPr>
              <a:t> aree e 21 sotto-competenze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Inter"/>
              </a:rPr>
              <a:t>.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2052" name="Picture 4" descr="Digital Competences Framework (DigComp 2.2) update published - Employment,  Social Affairs &amp; Inclusion - European Commission">
            <a:extLst>
              <a:ext uri="{FF2B5EF4-FFF2-40B4-BE49-F238E27FC236}">
                <a16:creationId xmlns:a16="http://schemas.microsoft.com/office/drawing/2014/main" id="{A3CC9F54-2F8C-587D-E483-03DFC95BC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7062" y="-5270"/>
            <a:ext cx="6295103" cy="354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F80B11F-0E6B-836A-5B11-B7AA439059AF}"/>
              </a:ext>
            </a:extLst>
          </p:cNvPr>
          <p:cNvSpPr txBox="1"/>
          <p:nvPr/>
        </p:nvSpPr>
        <p:spPr>
          <a:xfrm>
            <a:off x="5887062" y="4555495"/>
            <a:ext cx="60943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Inter"/>
              </a:rPr>
              <a:t>Il framework prevede </a:t>
            </a:r>
            <a:r>
              <a:rPr lang="it-IT" dirty="0">
                <a:solidFill>
                  <a:srgbClr val="000000"/>
                </a:solidFill>
                <a:latin typeface="Inter"/>
              </a:rPr>
              <a:t>otto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Inter"/>
              </a:rPr>
              <a:t> livelli di competenza da base ad altamente specializzato, che il cittadino può autovalutare tramite un questionario online (</a:t>
            </a:r>
            <a:r>
              <a:rPr lang="it-IT" sz="1800" b="0" i="0" u="none" strike="noStrike" baseline="0" dirty="0" err="1">
                <a:solidFill>
                  <a:srgbClr val="000000"/>
                </a:solidFill>
                <a:latin typeface="Inter"/>
                <a:hlinkClick r:id="rId4"/>
              </a:rPr>
              <a:t>DigCompSAT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Inter"/>
              </a:rPr>
              <a:t>). Il framework </a:t>
            </a:r>
            <a:r>
              <a:rPr lang="it-IT" sz="1800" b="0" i="0" u="none" strike="noStrike" baseline="0" dirty="0" err="1">
                <a:solidFill>
                  <a:srgbClr val="000000"/>
                </a:solidFill>
                <a:latin typeface="Inter"/>
              </a:rPr>
              <a:t>DigComp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Inter"/>
              </a:rPr>
              <a:t> è disponibile sul sito della </a:t>
            </a:r>
            <a:r>
              <a:rPr lang="it-IT" sz="1800" b="0" i="0" u="none" strike="noStrike" baseline="0" dirty="0">
                <a:solidFill>
                  <a:srgbClr val="3BA0F4"/>
                </a:solidFill>
                <a:latin typeface="Inter"/>
                <a:hlinkClick r:id="rId5"/>
              </a:rPr>
              <a:t>Commissione Europea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Inter"/>
              </a:rPr>
              <a:t>. </a:t>
            </a:r>
            <a:endParaRPr lang="it-IT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9944EF83-9BDD-6303-6A4E-9E41A05718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76" y="3753578"/>
            <a:ext cx="2307022" cy="225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60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7728DC-195E-4A4E-AEBA-5E0D1DB03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1"/>
            <a:ext cx="7132320" cy="2960204"/>
          </a:xfrm>
        </p:spPr>
        <p:txBody>
          <a:bodyPr rtlCol="0">
            <a:normAutofit fontScale="90000"/>
          </a:bodyPr>
          <a:lstStyle/>
          <a:p>
            <a:pPr marL="12600">
              <a:lnSpc>
                <a:spcPct val="115000"/>
              </a:lnSpc>
              <a:spcBef>
                <a:spcPts val="99"/>
              </a:spcBef>
            </a:pPr>
            <a:r>
              <a:rPr lang="it-IT" sz="2000" b="1" strike="noStrike" spc="-1" dirty="0">
                <a:latin typeface="Inter"/>
                <a:ea typeface="DejaVu Sans"/>
              </a:rPr>
              <a:t>Primo</a:t>
            </a:r>
            <a:r>
              <a:rPr lang="it-IT" sz="2000" b="1" strike="noStrike" spc="-7" dirty="0">
                <a:latin typeface="Inter"/>
                <a:ea typeface="DejaVu Sans"/>
              </a:rPr>
              <a:t> </a:t>
            </a:r>
            <a:r>
              <a:rPr lang="it-IT" sz="2000" b="1" strike="noStrike" spc="-1" dirty="0">
                <a:latin typeface="Inter"/>
                <a:ea typeface="DejaVu Sans"/>
              </a:rPr>
              <a:t>step</a:t>
            </a:r>
            <a:r>
              <a:rPr lang="it-IT" sz="2000" b="1" strike="noStrike" spc="-7" dirty="0">
                <a:latin typeface="Inter"/>
                <a:ea typeface="DejaVu Sans"/>
              </a:rPr>
              <a:t> </a:t>
            </a:r>
            <a:r>
              <a:rPr lang="it-IT" sz="2000" b="0" strike="noStrike" spc="248" dirty="0">
                <a:latin typeface="Inter"/>
                <a:ea typeface="DejaVu Sans"/>
              </a:rPr>
              <a:t>–</a:t>
            </a:r>
            <a:r>
              <a:rPr lang="it-IT" sz="2000" b="0" strike="noStrike" spc="-1" dirty="0">
                <a:latin typeface="Inter"/>
                <a:ea typeface="DejaVu Sans"/>
              </a:rPr>
              <a:t> </a:t>
            </a:r>
            <a:r>
              <a:rPr lang="it-IT" sz="2000" b="0" strike="noStrike" spc="-35" dirty="0">
                <a:latin typeface="Inter"/>
                <a:ea typeface="DejaVu Sans"/>
              </a:rPr>
              <a:t>livelli</a:t>
            </a:r>
            <a:r>
              <a:rPr lang="it-IT" sz="2000" b="0" strike="noStrike" spc="-7" dirty="0">
                <a:latin typeface="Inter"/>
                <a:ea typeface="DejaVu Sans"/>
              </a:rPr>
              <a:t> </a:t>
            </a:r>
            <a:r>
              <a:rPr lang="it-IT" sz="2000" b="0" strike="noStrike" spc="-1" dirty="0">
                <a:latin typeface="Inter"/>
                <a:ea typeface="DejaVu Sans"/>
              </a:rPr>
              <a:t>di padronanza</a:t>
            </a:r>
            <a:r>
              <a:rPr lang="it-IT" sz="2000" b="0" strike="noStrike" spc="-7" dirty="0">
                <a:latin typeface="Inter"/>
                <a:ea typeface="DejaVu Sans"/>
              </a:rPr>
              <a:t> </a:t>
            </a:r>
            <a:r>
              <a:rPr lang="it-IT" sz="2000" b="0" strike="noStrike" spc="100" dirty="0">
                <a:latin typeface="Inter"/>
                <a:ea typeface="DejaVu Sans"/>
              </a:rPr>
              <a:t>BASE</a:t>
            </a:r>
            <a:r>
              <a:rPr lang="it-IT" sz="2000" b="0" strike="noStrike" spc="-1" dirty="0">
                <a:latin typeface="Inter"/>
                <a:ea typeface="DejaVu Sans"/>
              </a:rPr>
              <a:t> </a:t>
            </a:r>
            <a:r>
              <a:rPr lang="it-IT" sz="2000" b="0" strike="noStrike" spc="-145" dirty="0">
                <a:latin typeface="Inter"/>
                <a:ea typeface="DejaVu Sans"/>
              </a:rPr>
              <a:t>1</a:t>
            </a:r>
            <a:r>
              <a:rPr lang="it-IT" sz="2000" b="0" strike="noStrike" spc="-7" dirty="0">
                <a:latin typeface="Inter"/>
                <a:ea typeface="DejaVu Sans"/>
              </a:rPr>
              <a:t> </a:t>
            </a:r>
            <a:r>
              <a:rPr lang="it-IT" sz="2000" b="0" strike="noStrike" spc="-1" dirty="0">
                <a:latin typeface="Inter"/>
                <a:ea typeface="DejaVu Sans"/>
              </a:rPr>
              <a:t>e </a:t>
            </a:r>
            <a:r>
              <a:rPr lang="it-IT" sz="2000" b="0" strike="noStrike" spc="100" dirty="0">
                <a:latin typeface="Inter"/>
                <a:ea typeface="DejaVu Sans"/>
              </a:rPr>
              <a:t>BASE</a:t>
            </a:r>
            <a:r>
              <a:rPr lang="it-IT" sz="2000" b="0" strike="noStrike" spc="-7" dirty="0">
                <a:latin typeface="Inter"/>
                <a:ea typeface="DejaVu Sans"/>
              </a:rPr>
              <a:t> </a:t>
            </a:r>
            <a:r>
              <a:rPr lang="it-IT" sz="2000" b="0" strike="noStrike" spc="-52" dirty="0">
                <a:latin typeface="Inter"/>
                <a:ea typeface="DejaVu Sans"/>
              </a:rPr>
              <a:t>2 (42 domande x 40’)</a:t>
            </a:r>
            <a:br>
              <a:rPr lang="it-IT" sz="2000" b="0" strike="noStrike" spc="-52" dirty="0">
                <a:latin typeface="Inter"/>
                <a:ea typeface="DejaVu Sans"/>
              </a:rPr>
            </a:br>
            <a:r>
              <a:rPr lang="it-IT" sz="2000" b="1" strike="noStrike" spc="58" dirty="0">
                <a:latin typeface="Inter"/>
                <a:ea typeface="DejaVu Sans"/>
              </a:rPr>
              <a:t>Secondo</a:t>
            </a:r>
            <a:r>
              <a:rPr lang="it-IT" sz="2000" b="1" strike="noStrike" spc="7" dirty="0">
                <a:latin typeface="Inter"/>
                <a:ea typeface="DejaVu Sans"/>
              </a:rPr>
              <a:t> </a:t>
            </a:r>
            <a:r>
              <a:rPr lang="it-IT" sz="2000" b="1" strike="noStrike" spc="-1" dirty="0">
                <a:latin typeface="Inter"/>
                <a:ea typeface="DejaVu Sans"/>
              </a:rPr>
              <a:t>step</a:t>
            </a:r>
            <a:r>
              <a:rPr lang="it-IT" sz="2000" b="1" strike="noStrike" spc="7" dirty="0">
                <a:latin typeface="Inter"/>
                <a:ea typeface="DejaVu Sans"/>
              </a:rPr>
              <a:t> </a:t>
            </a:r>
            <a:r>
              <a:rPr lang="it-IT" sz="2000" b="0" strike="noStrike" spc="248" dirty="0">
                <a:latin typeface="Inter"/>
                <a:ea typeface="DejaVu Sans"/>
              </a:rPr>
              <a:t>–</a:t>
            </a:r>
            <a:r>
              <a:rPr lang="it-IT" sz="2000" b="0" strike="noStrike" spc="7" dirty="0">
                <a:latin typeface="Inter"/>
                <a:ea typeface="DejaVu Sans"/>
              </a:rPr>
              <a:t> </a:t>
            </a:r>
            <a:r>
              <a:rPr lang="it-IT" sz="2000" b="0" strike="noStrike" spc="-26" dirty="0">
                <a:latin typeface="Inter"/>
                <a:ea typeface="DejaVu Sans"/>
              </a:rPr>
              <a:t>livelli</a:t>
            </a:r>
            <a:r>
              <a:rPr lang="it-IT" sz="2000" b="0" strike="noStrike" spc="12" dirty="0">
                <a:latin typeface="Inter"/>
                <a:ea typeface="DejaVu Sans"/>
              </a:rPr>
              <a:t> </a:t>
            </a:r>
            <a:r>
              <a:rPr lang="it-IT" sz="2000" b="0" strike="noStrike" spc="-1" dirty="0">
                <a:latin typeface="Inter"/>
                <a:ea typeface="DejaVu Sans"/>
              </a:rPr>
              <a:t>di</a:t>
            </a:r>
            <a:r>
              <a:rPr lang="it-IT" sz="2000" b="0" strike="noStrike" spc="7" dirty="0">
                <a:latin typeface="Inter"/>
                <a:ea typeface="DejaVu Sans"/>
              </a:rPr>
              <a:t> </a:t>
            </a:r>
            <a:r>
              <a:rPr lang="it-IT" sz="2000" b="0" strike="noStrike" spc="-1" dirty="0">
                <a:latin typeface="Inter"/>
                <a:ea typeface="DejaVu Sans"/>
              </a:rPr>
              <a:t>padronanza</a:t>
            </a:r>
            <a:r>
              <a:rPr lang="it-IT" sz="2000" b="0" strike="noStrike" spc="7" dirty="0">
                <a:latin typeface="Inter"/>
                <a:ea typeface="DejaVu Sans"/>
              </a:rPr>
              <a:t> </a:t>
            </a:r>
            <a:r>
              <a:rPr lang="it-IT" sz="2000" b="0" strike="noStrike" spc="60" dirty="0">
                <a:latin typeface="Inter"/>
                <a:ea typeface="DejaVu Sans"/>
              </a:rPr>
              <a:t>INTERMEDIO</a:t>
            </a:r>
            <a:r>
              <a:rPr lang="it-IT" sz="2000" b="0" strike="noStrike" spc="7" dirty="0">
                <a:latin typeface="Inter"/>
                <a:ea typeface="DejaVu Sans"/>
              </a:rPr>
              <a:t> </a:t>
            </a:r>
            <a:r>
              <a:rPr lang="it-IT" sz="2000" b="0" strike="noStrike" spc="-106" dirty="0">
                <a:latin typeface="Inter"/>
                <a:ea typeface="DejaVu Sans"/>
              </a:rPr>
              <a:t>3,</a:t>
            </a:r>
            <a:r>
              <a:rPr lang="it-IT" sz="2000" b="0" strike="noStrike" spc="12" dirty="0">
                <a:latin typeface="Inter"/>
                <a:ea typeface="DejaVu Sans"/>
              </a:rPr>
              <a:t> </a:t>
            </a:r>
            <a:r>
              <a:rPr lang="it-IT" sz="2000" b="0" strike="noStrike" spc="60" dirty="0">
                <a:latin typeface="Inter"/>
                <a:ea typeface="DejaVu Sans"/>
              </a:rPr>
              <a:t>INTERMEDIO</a:t>
            </a:r>
            <a:r>
              <a:rPr lang="it-IT" sz="2000" b="0" strike="noStrike" spc="7" dirty="0">
                <a:latin typeface="Inter"/>
                <a:ea typeface="DejaVu Sans"/>
              </a:rPr>
              <a:t> </a:t>
            </a:r>
            <a:r>
              <a:rPr lang="it-IT" sz="2000" b="0" strike="noStrike" spc="-86" dirty="0">
                <a:latin typeface="Inter"/>
                <a:ea typeface="DejaVu Sans"/>
              </a:rPr>
              <a:t>4,</a:t>
            </a:r>
            <a:r>
              <a:rPr lang="it-IT" sz="2000" b="0" strike="noStrike" spc="7" dirty="0">
                <a:latin typeface="Inter"/>
                <a:ea typeface="DejaVu Sans"/>
              </a:rPr>
              <a:t> </a:t>
            </a:r>
            <a:r>
              <a:rPr lang="it-IT" sz="2000" b="0" strike="noStrike" spc="86" dirty="0">
                <a:latin typeface="Inter"/>
                <a:ea typeface="DejaVu Sans"/>
              </a:rPr>
              <a:t>AVANZATO</a:t>
            </a:r>
            <a:r>
              <a:rPr lang="it-IT" sz="2000" b="0" strike="noStrike" spc="12" dirty="0">
                <a:latin typeface="Inter"/>
                <a:ea typeface="DejaVu Sans"/>
              </a:rPr>
              <a:t> </a:t>
            </a:r>
            <a:r>
              <a:rPr lang="it-IT" sz="2000" b="0" strike="noStrike" spc="-1" dirty="0">
                <a:latin typeface="Inter"/>
                <a:ea typeface="DejaVu Sans"/>
              </a:rPr>
              <a:t>5</a:t>
            </a:r>
            <a:r>
              <a:rPr lang="it-IT" sz="2000" b="0" strike="noStrike" spc="7" dirty="0">
                <a:latin typeface="Inter"/>
                <a:ea typeface="DejaVu Sans"/>
              </a:rPr>
              <a:t> </a:t>
            </a:r>
            <a:r>
              <a:rPr lang="it-IT" sz="2000" b="0" strike="noStrike" spc="-52" dirty="0">
                <a:latin typeface="Inter"/>
                <a:ea typeface="DejaVu Sans"/>
              </a:rPr>
              <a:t>e  </a:t>
            </a:r>
            <a:r>
              <a:rPr lang="it-IT" sz="2000" b="0" strike="noStrike" spc="86" dirty="0">
                <a:latin typeface="Inter"/>
                <a:ea typeface="DejaVu Sans"/>
              </a:rPr>
              <a:t>AVANZATO</a:t>
            </a:r>
            <a:r>
              <a:rPr lang="it-IT" sz="2000" b="0" strike="noStrike" spc="-41" dirty="0">
                <a:latin typeface="Inter"/>
                <a:ea typeface="DejaVu Sans"/>
              </a:rPr>
              <a:t> </a:t>
            </a:r>
            <a:r>
              <a:rPr lang="it-IT" sz="2000" b="0" strike="noStrike" spc="21" dirty="0">
                <a:latin typeface="Inter"/>
                <a:ea typeface="DejaVu Sans"/>
              </a:rPr>
              <a:t>6 (42 domande x 40’)</a:t>
            </a:r>
            <a:br>
              <a:rPr lang="it-IT" sz="2000" b="0" strike="noStrike" spc="21" dirty="0">
                <a:latin typeface="Inter"/>
                <a:ea typeface="DejaVu Sans"/>
              </a:rPr>
            </a:br>
            <a:r>
              <a:rPr lang="it-IT" sz="2000" b="1" strike="noStrike" spc="-1" dirty="0">
                <a:latin typeface="Inter"/>
                <a:ea typeface="DejaVu Sans"/>
              </a:rPr>
              <a:t>Terzo</a:t>
            </a:r>
            <a:r>
              <a:rPr lang="it-IT" sz="2000" b="1" strike="noStrike" spc="222" dirty="0">
                <a:latin typeface="Inter"/>
                <a:ea typeface="DejaVu Sans"/>
              </a:rPr>
              <a:t> </a:t>
            </a:r>
            <a:r>
              <a:rPr lang="it-IT" sz="2000" b="1" strike="noStrike" spc="-1" dirty="0">
                <a:latin typeface="Inter"/>
                <a:ea typeface="DejaVu Sans"/>
              </a:rPr>
              <a:t>step</a:t>
            </a:r>
            <a:r>
              <a:rPr lang="it-IT" sz="2000" b="1" strike="noStrike" spc="222" dirty="0">
                <a:latin typeface="Inter"/>
                <a:ea typeface="DejaVu Sans"/>
              </a:rPr>
              <a:t> </a:t>
            </a:r>
            <a:r>
              <a:rPr lang="it-IT" sz="2000" b="0" strike="noStrike" spc="248" dirty="0">
                <a:latin typeface="Inter"/>
                <a:ea typeface="DejaVu Sans"/>
              </a:rPr>
              <a:t>–</a:t>
            </a:r>
            <a:r>
              <a:rPr lang="it-IT" sz="2000" b="0" strike="noStrike" spc="228" dirty="0">
                <a:latin typeface="Inter"/>
                <a:ea typeface="DejaVu Sans"/>
              </a:rPr>
              <a:t> </a:t>
            </a:r>
            <a:r>
              <a:rPr lang="it-IT" sz="2000" b="0" strike="noStrike" spc="-12" dirty="0">
                <a:latin typeface="Inter"/>
                <a:ea typeface="DejaVu Sans"/>
              </a:rPr>
              <a:t>livelli</a:t>
            </a:r>
            <a:r>
              <a:rPr lang="it-IT" sz="2000" b="0" strike="noStrike" spc="222" dirty="0">
                <a:latin typeface="Inter"/>
                <a:ea typeface="DejaVu Sans"/>
              </a:rPr>
              <a:t> </a:t>
            </a:r>
            <a:r>
              <a:rPr lang="it-IT" sz="2000" b="0" strike="noStrike" spc="-1" dirty="0">
                <a:latin typeface="Inter"/>
                <a:ea typeface="DejaVu Sans"/>
              </a:rPr>
              <a:t>di</a:t>
            </a:r>
            <a:r>
              <a:rPr lang="it-IT" sz="2000" b="0" strike="noStrike" spc="222" dirty="0">
                <a:latin typeface="Inter"/>
                <a:ea typeface="DejaVu Sans"/>
              </a:rPr>
              <a:t> </a:t>
            </a:r>
            <a:r>
              <a:rPr lang="it-IT" sz="2000" b="0" strike="noStrike" spc="-1" dirty="0">
                <a:latin typeface="Inter"/>
                <a:ea typeface="DejaVu Sans"/>
              </a:rPr>
              <a:t>padronanza</a:t>
            </a:r>
            <a:r>
              <a:rPr lang="it-IT" sz="2000" b="0" strike="noStrike" spc="228" dirty="0">
                <a:latin typeface="Inter"/>
                <a:ea typeface="DejaVu Sans"/>
              </a:rPr>
              <a:t> </a:t>
            </a:r>
            <a:r>
              <a:rPr lang="it-IT" sz="2000" b="0" strike="noStrike" spc="86" dirty="0">
                <a:latin typeface="Inter"/>
                <a:ea typeface="DejaVu Sans"/>
              </a:rPr>
              <a:t>ALTAMENTE</a:t>
            </a:r>
            <a:r>
              <a:rPr lang="it-IT" sz="2000" b="0" strike="noStrike" spc="222" dirty="0">
                <a:latin typeface="Inter"/>
                <a:ea typeface="DejaVu Sans"/>
              </a:rPr>
              <a:t> </a:t>
            </a:r>
            <a:r>
              <a:rPr lang="it-IT" sz="2000" b="0" strike="noStrike" spc="58" dirty="0">
                <a:latin typeface="Inter"/>
                <a:ea typeface="DejaVu Sans"/>
              </a:rPr>
              <a:t>SPECIALIZZATO</a:t>
            </a:r>
            <a:r>
              <a:rPr lang="it-IT" sz="2000" b="0" strike="noStrike" spc="222" dirty="0">
                <a:latin typeface="Inter"/>
                <a:ea typeface="DejaVu Sans"/>
              </a:rPr>
              <a:t> </a:t>
            </a:r>
            <a:r>
              <a:rPr lang="it-IT" sz="2000" b="0" strike="noStrike" spc="-1" dirty="0">
                <a:latin typeface="Inter"/>
                <a:ea typeface="DejaVu Sans"/>
              </a:rPr>
              <a:t>7</a:t>
            </a:r>
            <a:r>
              <a:rPr lang="it-IT" sz="2000" b="0" strike="noStrike" spc="228" dirty="0">
                <a:latin typeface="Inter"/>
                <a:ea typeface="DejaVu Sans"/>
              </a:rPr>
              <a:t> </a:t>
            </a:r>
            <a:r>
              <a:rPr lang="it-IT" sz="2000" b="0" strike="noStrike" spc="-1" dirty="0">
                <a:latin typeface="Inter"/>
                <a:ea typeface="DejaVu Sans"/>
              </a:rPr>
              <a:t>e</a:t>
            </a:r>
            <a:r>
              <a:rPr lang="it-IT" sz="2000" b="0" strike="noStrike" spc="222" dirty="0">
                <a:latin typeface="Inter"/>
                <a:ea typeface="DejaVu Sans"/>
              </a:rPr>
              <a:t> </a:t>
            </a:r>
            <a:r>
              <a:rPr lang="it-IT" sz="2000" b="0" strike="noStrike" spc="77" dirty="0">
                <a:latin typeface="Inter"/>
                <a:ea typeface="DejaVu Sans"/>
              </a:rPr>
              <a:t>ALTAMENTE </a:t>
            </a:r>
            <a:r>
              <a:rPr lang="it-IT" sz="2000" b="0" strike="noStrike" spc="58" dirty="0">
                <a:latin typeface="Inter"/>
                <a:ea typeface="DejaVu Sans"/>
              </a:rPr>
              <a:t>SPECIALIZZATO</a:t>
            </a:r>
            <a:r>
              <a:rPr lang="it-IT" sz="2000" b="0" strike="noStrike" spc="-26" dirty="0">
                <a:latin typeface="Inter"/>
                <a:ea typeface="DejaVu Sans"/>
              </a:rPr>
              <a:t> </a:t>
            </a:r>
            <a:r>
              <a:rPr lang="it-IT" sz="2000" b="0" strike="noStrike" spc="18" dirty="0">
                <a:latin typeface="Inter"/>
                <a:ea typeface="DejaVu Sans"/>
              </a:rPr>
              <a:t>8 (84 domande x 80’)</a:t>
            </a:r>
            <a:br>
              <a:rPr lang="it-IT" sz="2000" b="0" strike="noStrike" spc="-1" dirty="0">
                <a:latin typeface="Inter"/>
              </a:rPr>
            </a:br>
            <a:r>
              <a:rPr lang="it-IT" sz="2000" b="0" strike="noStrike" spc="86" dirty="0">
                <a:latin typeface="Inter"/>
                <a:ea typeface="DejaVu Sans"/>
              </a:rPr>
              <a:t>Se</a:t>
            </a:r>
            <a:r>
              <a:rPr lang="it-IT" sz="2000" b="0" strike="noStrike" spc="46" dirty="0">
                <a:latin typeface="Inter"/>
                <a:ea typeface="DejaVu Sans"/>
              </a:rPr>
              <a:t> </a:t>
            </a:r>
            <a:r>
              <a:rPr lang="it-IT" sz="2000" b="0" strike="noStrike" spc="-21" dirty="0">
                <a:latin typeface="Inter"/>
                <a:ea typeface="DejaVu Sans"/>
              </a:rPr>
              <a:t>il</a:t>
            </a:r>
            <a:r>
              <a:rPr lang="it-IT" sz="2000" b="0" strike="noStrike" spc="52" dirty="0">
                <a:latin typeface="Inter"/>
                <a:ea typeface="DejaVu Sans"/>
              </a:rPr>
              <a:t> </a:t>
            </a:r>
            <a:r>
              <a:rPr lang="it-IT" sz="2000" b="0" strike="noStrike" spc="-1" dirty="0">
                <a:latin typeface="Inter"/>
                <a:ea typeface="DejaVu Sans"/>
              </a:rPr>
              <a:t>candidato</a:t>
            </a:r>
            <a:r>
              <a:rPr lang="it-IT" sz="2000" b="0" strike="noStrike" spc="52" dirty="0">
                <a:latin typeface="Inter"/>
                <a:ea typeface="DejaVu Sans"/>
              </a:rPr>
              <a:t> </a:t>
            </a:r>
            <a:r>
              <a:rPr lang="it-IT" sz="2000" b="0" strike="noStrike" spc="-1" dirty="0">
                <a:latin typeface="Inter"/>
                <a:ea typeface="DejaVu Sans"/>
              </a:rPr>
              <a:t>supera</a:t>
            </a:r>
            <a:r>
              <a:rPr lang="it-IT" sz="2000" b="0" strike="noStrike" spc="52" dirty="0">
                <a:latin typeface="Inter"/>
                <a:ea typeface="DejaVu Sans"/>
              </a:rPr>
              <a:t> </a:t>
            </a:r>
            <a:r>
              <a:rPr lang="it-IT" sz="2000" b="0" strike="noStrike" spc="-1" dirty="0">
                <a:latin typeface="Inter"/>
                <a:ea typeface="DejaVu Sans"/>
              </a:rPr>
              <a:t>la</a:t>
            </a:r>
            <a:r>
              <a:rPr lang="it-IT" sz="2000" b="0" strike="noStrike" spc="52" dirty="0">
                <a:latin typeface="Inter"/>
                <a:ea typeface="DejaVu Sans"/>
              </a:rPr>
              <a:t> </a:t>
            </a:r>
            <a:r>
              <a:rPr lang="it-IT" sz="2000" b="0" strike="noStrike" spc="-1" dirty="0">
                <a:latin typeface="Inter"/>
                <a:ea typeface="DejaVu Sans"/>
              </a:rPr>
              <a:t>prima</a:t>
            </a:r>
            <a:r>
              <a:rPr lang="it-IT" sz="2000" b="0" strike="noStrike" spc="46" dirty="0">
                <a:latin typeface="Inter"/>
                <a:ea typeface="DejaVu Sans"/>
              </a:rPr>
              <a:t> </a:t>
            </a:r>
            <a:r>
              <a:rPr lang="it-IT" sz="2000" b="0" strike="noStrike" spc="-1" dirty="0">
                <a:latin typeface="Inter"/>
                <a:ea typeface="DejaVu Sans"/>
              </a:rPr>
              <a:t>prova,</a:t>
            </a:r>
            <a:r>
              <a:rPr lang="it-IT" sz="2000" b="0" strike="noStrike" spc="52" dirty="0">
                <a:latin typeface="Inter"/>
                <a:ea typeface="DejaVu Sans"/>
              </a:rPr>
              <a:t> </a:t>
            </a:r>
            <a:r>
              <a:rPr lang="it-IT" sz="2000" b="0" strike="noStrike" spc="-1" dirty="0">
                <a:latin typeface="Inter"/>
                <a:ea typeface="DejaVu Sans"/>
              </a:rPr>
              <a:t>gli</a:t>
            </a:r>
            <a:r>
              <a:rPr lang="it-IT" sz="2000" b="0" strike="noStrike" spc="52" dirty="0">
                <a:latin typeface="Inter"/>
                <a:ea typeface="DejaVu Sans"/>
              </a:rPr>
              <a:t> </a:t>
            </a:r>
            <a:r>
              <a:rPr lang="it-IT" sz="2000" b="0" strike="noStrike" spc="-1" dirty="0">
                <a:latin typeface="Inter"/>
                <a:ea typeface="DejaVu Sans"/>
              </a:rPr>
              <a:t>verrà</a:t>
            </a:r>
            <a:r>
              <a:rPr lang="it-IT" sz="2000" b="0" strike="noStrike" spc="52" dirty="0">
                <a:latin typeface="Inter"/>
                <a:ea typeface="DejaVu Sans"/>
              </a:rPr>
              <a:t> </a:t>
            </a:r>
            <a:r>
              <a:rPr lang="it-IT" sz="2000" b="0" strike="noStrike" spc="-1" dirty="0">
                <a:latin typeface="Inter"/>
                <a:ea typeface="DejaVu Sans"/>
              </a:rPr>
              <a:t>inviato</a:t>
            </a:r>
            <a:r>
              <a:rPr lang="it-IT" sz="2000" b="0" strike="noStrike" spc="52" dirty="0">
                <a:latin typeface="Inter"/>
                <a:ea typeface="DejaVu Sans"/>
              </a:rPr>
              <a:t> </a:t>
            </a:r>
            <a:r>
              <a:rPr lang="it-IT" sz="2000" b="0" strike="noStrike" spc="-1" dirty="0">
                <a:latin typeface="Inter"/>
                <a:ea typeface="DejaVu Sans"/>
              </a:rPr>
              <a:t>un</a:t>
            </a:r>
            <a:r>
              <a:rPr lang="it-IT" sz="2000" b="0" strike="noStrike" spc="52" dirty="0">
                <a:latin typeface="Inter"/>
                <a:ea typeface="DejaVu Sans"/>
              </a:rPr>
              <a:t> </a:t>
            </a:r>
            <a:r>
              <a:rPr lang="it-IT" sz="2000" b="1" strike="noStrike" spc="-1" dirty="0">
                <a:latin typeface="Inter"/>
                <a:ea typeface="DejaVu Sans"/>
              </a:rPr>
              <a:t>link</a:t>
            </a:r>
            <a:r>
              <a:rPr lang="it-IT" sz="2000" b="1" strike="noStrike" spc="46" dirty="0">
                <a:latin typeface="Inter"/>
                <a:ea typeface="DejaVu Sans"/>
              </a:rPr>
              <a:t> </a:t>
            </a:r>
            <a:r>
              <a:rPr lang="it-IT" sz="2000" b="1" strike="noStrike" spc="-1" dirty="0">
                <a:latin typeface="Inter"/>
                <a:ea typeface="DejaVu Sans"/>
              </a:rPr>
              <a:t>d’accesso</a:t>
            </a:r>
            <a:r>
              <a:rPr lang="it-IT" sz="2000" b="1" strike="noStrike" spc="52" dirty="0">
                <a:latin typeface="Inter"/>
                <a:ea typeface="DejaVu Sans"/>
              </a:rPr>
              <a:t> </a:t>
            </a:r>
            <a:r>
              <a:rPr lang="it-IT" sz="2000" b="0" strike="noStrike" spc="-1" dirty="0">
                <a:latin typeface="Inter"/>
                <a:ea typeface="DejaVu Sans"/>
              </a:rPr>
              <a:t>alla</a:t>
            </a:r>
            <a:r>
              <a:rPr lang="it-IT" sz="2000" b="0" strike="noStrike" spc="52" dirty="0">
                <a:latin typeface="Inter"/>
                <a:ea typeface="DejaVu Sans"/>
              </a:rPr>
              <a:t> </a:t>
            </a:r>
            <a:r>
              <a:rPr lang="it-IT" sz="2000" b="0" strike="noStrike" spc="-1" dirty="0">
                <a:latin typeface="Inter"/>
                <a:ea typeface="DejaVu Sans"/>
              </a:rPr>
              <a:t>seconda,</a:t>
            </a:r>
            <a:r>
              <a:rPr lang="it-IT" sz="2000" b="0" strike="noStrike" spc="52" dirty="0">
                <a:latin typeface="Inter"/>
                <a:ea typeface="DejaVu Sans"/>
              </a:rPr>
              <a:t> </a:t>
            </a:r>
            <a:r>
              <a:rPr lang="it-IT" sz="2000" b="0" strike="noStrike" spc="-52" dirty="0">
                <a:latin typeface="Inter"/>
                <a:ea typeface="DejaVu Sans"/>
              </a:rPr>
              <a:t>e </a:t>
            </a:r>
            <a:r>
              <a:rPr lang="it-IT" sz="2000" b="0" strike="noStrike" spc="-1" dirty="0">
                <a:latin typeface="Inter"/>
                <a:ea typeface="DejaVu Sans"/>
              </a:rPr>
              <a:t>lo</a:t>
            </a:r>
            <a:r>
              <a:rPr lang="it-IT" sz="2000" b="0" strike="noStrike" spc="293" dirty="0">
                <a:latin typeface="Inter"/>
                <a:ea typeface="DejaVu Sans"/>
              </a:rPr>
              <a:t> </a:t>
            </a:r>
            <a:r>
              <a:rPr lang="it-IT" sz="2000" b="0" strike="noStrike" spc="38" dirty="0">
                <a:latin typeface="Inter"/>
                <a:ea typeface="DejaVu Sans"/>
              </a:rPr>
              <a:t>stesso</a:t>
            </a:r>
            <a:r>
              <a:rPr lang="it-IT" sz="2000" b="0" strike="noStrike" spc="296" dirty="0">
                <a:latin typeface="Inter"/>
                <a:ea typeface="DejaVu Sans"/>
              </a:rPr>
              <a:t> </a:t>
            </a:r>
            <a:r>
              <a:rPr lang="it-IT" sz="2000" b="0" strike="noStrike" spc="-1" dirty="0">
                <a:latin typeface="Inter"/>
                <a:ea typeface="DejaVu Sans"/>
              </a:rPr>
              <a:t>vale</a:t>
            </a:r>
            <a:r>
              <a:rPr lang="it-IT" sz="2000" b="0" strike="noStrike" spc="296" dirty="0">
                <a:latin typeface="Inter"/>
                <a:ea typeface="DejaVu Sans"/>
              </a:rPr>
              <a:t> </a:t>
            </a:r>
            <a:r>
              <a:rPr lang="it-IT" sz="2000" b="0" strike="noStrike" spc="-1" dirty="0">
                <a:latin typeface="Inter"/>
                <a:ea typeface="DejaVu Sans"/>
              </a:rPr>
              <a:t>per</a:t>
            </a:r>
            <a:r>
              <a:rPr lang="it-IT" sz="2000" b="0" strike="noStrike" spc="293" dirty="0">
                <a:latin typeface="Inter"/>
                <a:ea typeface="DejaVu Sans"/>
              </a:rPr>
              <a:t> </a:t>
            </a:r>
            <a:r>
              <a:rPr lang="it-IT" sz="2000" b="0" strike="noStrike" spc="-1" dirty="0">
                <a:latin typeface="Inter"/>
                <a:ea typeface="DejaVu Sans"/>
              </a:rPr>
              <a:t>la</a:t>
            </a:r>
            <a:r>
              <a:rPr lang="it-IT" sz="2000" b="0" strike="noStrike" spc="296" dirty="0">
                <a:latin typeface="Inter"/>
                <a:ea typeface="DejaVu Sans"/>
              </a:rPr>
              <a:t> </a:t>
            </a:r>
            <a:r>
              <a:rPr lang="it-IT" sz="2000" b="0" strike="noStrike" spc="-1" dirty="0">
                <a:latin typeface="Inter"/>
                <a:ea typeface="DejaVu Sans"/>
              </a:rPr>
              <a:t>terza</a:t>
            </a:r>
            <a:r>
              <a:rPr lang="it-IT" sz="2000" b="0" strike="noStrike" spc="296" dirty="0">
                <a:latin typeface="Inter"/>
                <a:ea typeface="DejaVu Sans"/>
              </a:rPr>
              <a:t> </a:t>
            </a:r>
            <a:r>
              <a:rPr lang="it-IT" sz="2000" b="0" strike="noStrike" spc="-1" dirty="0">
                <a:latin typeface="Inter"/>
                <a:ea typeface="DejaVu Sans"/>
              </a:rPr>
              <a:t>e</a:t>
            </a:r>
            <a:r>
              <a:rPr lang="it-IT" sz="2000" b="0" strike="noStrike" spc="293" dirty="0">
                <a:latin typeface="Inter"/>
                <a:ea typeface="DejaVu Sans"/>
              </a:rPr>
              <a:t> </a:t>
            </a:r>
            <a:r>
              <a:rPr lang="it-IT" sz="2000" b="0" strike="noStrike" spc="-1" dirty="0">
                <a:latin typeface="Inter"/>
                <a:ea typeface="DejaVu Sans"/>
              </a:rPr>
              <a:t>ultima</a:t>
            </a:r>
            <a:r>
              <a:rPr lang="it-IT" sz="2000" b="0" strike="noStrike" spc="296" dirty="0">
                <a:latin typeface="Inter"/>
                <a:ea typeface="DejaVu Sans"/>
              </a:rPr>
              <a:t> </a:t>
            </a:r>
            <a:r>
              <a:rPr lang="it-IT" sz="2000" b="0" strike="noStrike" spc="-1" dirty="0">
                <a:latin typeface="Inter"/>
                <a:ea typeface="DejaVu Sans"/>
              </a:rPr>
              <a:t>prova.</a:t>
            </a:r>
            <a:r>
              <a:rPr lang="it-IT" sz="2000" b="0" strike="noStrike" spc="296" dirty="0">
                <a:latin typeface="Inter"/>
                <a:ea typeface="DejaVu Sans"/>
              </a:rPr>
              <a:t> </a:t>
            </a:r>
            <a:r>
              <a:rPr lang="it-IT" sz="2000" b="0" strike="noStrike" spc="-1" dirty="0">
                <a:latin typeface="Inter"/>
                <a:ea typeface="DejaVu Sans"/>
              </a:rPr>
              <a:t>Queste</a:t>
            </a:r>
            <a:r>
              <a:rPr lang="it-IT" sz="2000" b="0" strike="noStrike" spc="293" dirty="0">
                <a:latin typeface="Inter"/>
                <a:ea typeface="DejaVu Sans"/>
              </a:rPr>
              <a:t> </a:t>
            </a:r>
            <a:r>
              <a:rPr lang="it-IT" sz="2000" b="0" strike="noStrike" spc="-1" dirty="0">
                <a:latin typeface="Inter"/>
                <a:ea typeface="DejaVu Sans"/>
              </a:rPr>
              <a:t>potranno</a:t>
            </a:r>
            <a:r>
              <a:rPr lang="it-IT" sz="2000" b="0" strike="noStrike" spc="296" dirty="0">
                <a:latin typeface="Inter"/>
                <a:ea typeface="DejaVu Sans"/>
              </a:rPr>
              <a:t> </a:t>
            </a:r>
            <a:r>
              <a:rPr lang="it-IT" sz="2000" b="0" strike="noStrike" spc="-1" dirty="0">
                <a:latin typeface="Inter"/>
                <a:ea typeface="DejaVu Sans"/>
              </a:rPr>
              <a:t>essere</a:t>
            </a:r>
            <a:r>
              <a:rPr lang="it-IT" sz="2000" b="0" strike="noStrike" spc="296" dirty="0">
                <a:latin typeface="Inter"/>
                <a:ea typeface="DejaVu Sans"/>
              </a:rPr>
              <a:t> </a:t>
            </a:r>
            <a:r>
              <a:rPr lang="it-IT" sz="2000" b="0" strike="noStrike" spc="-1" dirty="0">
                <a:latin typeface="Inter"/>
                <a:ea typeface="DejaVu Sans"/>
              </a:rPr>
              <a:t>svolte</a:t>
            </a:r>
            <a:r>
              <a:rPr lang="it-IT" sz="2000" b="0" strike="noStrike" spc="293" dirty="0">
                <a:latin typeface="Inter"/>
                <a:ea typeface="DejaVu Sans"/>
              </a:rPr>
              <a:t> </a:t>
            </a:r>
            <a:r>
              <a:rPr lang="it-IT" sz="2000" b="1" strike="noStrike" spc="-1" dirty="0">
                <a:latin typeface="Inter"/>
                <a:ea typeface="DejaVu Sans"/>
              </a:rPr>
              <a:t>anche</a:t>
            </a:r>
            <a:r>
              <a:rPr lang="it-IT" sz="2000" b="1" strike="noStrike" spc="276" dirty="0">
                <a:latin typeface="Inter"/>
                <a:ea typeface="DejaVu Sans"/>
              </a:rPr>
              <a:t> </a:t>
            </a:r>
            <a:r>
              <a:rPr lang="it-IT" sz="2000" b="1" strike="noStrike" spc="-26" dirty="0">
                <a:latin typeface="Inter"/>
                <a:ea typeface="DejaVu Sans"/>
              </a:rPr>
              <a:t>in </a:t>
            </a:r>
            <a:r>
              <a:rPr lang="it-IT" sz="2000" b="1" strike="noStrike" spc="-1" dirty="0">
                <a:latin typeface="Inter"/>
                <a:ea typeface="DejaVu Sans"/>
              </a:rPr>
              <a:t>giornate</a:t>
            </a:r>
            <a:r>
              <a:rPr lang="it-IT" sz="2000" b="1" strike="noStrike" spc="32" dirty="0">
                <a:latin typeface="Inter"/>
                <a:ea typeface="DejaVu Sans"/>
              </a:rPr>
              <a:t> </a:t>
            </a:r>
            <a:r>
              <a:rPr lang="it-IT" sz="2000" b="1" strike="noStrike" spc="-21" dirty="0">
                <a:latin typeface="Inter"/>
                <a:ea typeface="DejaVu Sans"/>
              </a:rPr>
              <a:t>differenti</a:t>
            </a:r>
            <a:r>
              <a:rPr lang="it-IT" sz="2000" b="0" strike="noStrike" spc="-21" dirty="0">
                <a:latin typeface="Inter"/>
                <a:ea typeface="DejaVu Sans"/>
              </a:rPr>
              <a:t>,</a:t>
            </a:r>
            <a:r>
              <a:rPr lang="it-IT" sz="2000" b="0" strike="noStrike" spc="52" dirty="0">
                <a:latin typeface="Inter"/>
                <a:ea typeface="DejaVu Sans"/>
              </a:rPr>
              <a:t> </a:t>
            </a:r>
            <a:r>
              <a:rPr lang="it-IT" sz="2000" b="0" strike="noStrike" spc="46" dirty="0">
                <a:latin typeface="Inter"/>
                <a:ea typeface="DejaVu Sans"/>
              </a:rPr>
              <a:t>ma</a:t>
            </a:r>
            <a:r>
              <a:rPr lang="it-IT" sz="2000" b="0" strike="noStrike" spc="58" dirty="0">
                <a:latin typeface="Inter"/>
                <a:ea typeface="DejaVu Sans"/>
              </a:rPr>
              <a:t> </a:t>
            </a:r>
            <a:r>
              <a:rPr lang="it-IT" sz="2000" b="0" strike="noStrike" spc="-1" dirty="0">
                <a:latin typeface="Inter"/>
                <a:ea typeface="DejaVu Sans"/>
              </a:rPr>
              <a:t>in</a:t>
            </a:r>
            <a:r>
              <a:rPr lang="it-IT" sz="2000" b="0" strike="noStrike" spc="58" dirty="0">
                <a:latin typeface="Inter"/>
                <a:ea typeface="DejaVu Sans"/>
              </a:rPr>
              <a:t> </a:t>
            </a:r>
            <a:r>
              <a:rPr lang="it-IT" sz="2000" b="0" strike="noStrike" spc="-1" dirty="0">
                <a:latin typeface="Inter"/>
                <a:ea typeface="DejaVu Sans"/>
              </a:rPr>
              <a:t>ogni</a:t>
            </a:r>
            <a:r>
              <a:rPr lang="it-IT" sz="2000" b="0" strike="noStrike" spc="52" dirty="0">
                <a:latin typeface="Inter"/>
                <a:ea typeface="DejaVu Sans"/>
              </a:rPr>
              <a:t> </a:t>
            </a:r>
            <a:r>
              <a:rPr lang="it-IT" sz="2000" b="0" strike="noStrike" spc="46" dirty="0">
                <a:latin typeface="Inter"/>
                <a:ea typeface="DejaVu Sans"/>
              </a:rPr>
              <a:t>caso</a:t>
            </a:r>
            <a:r>
              <a:rPr lang="it-IT" sz="2000" b="0" strike="noStrike" spc="58" dirty="0">
                <a:latin typeface="Inter"/>
                <a:ea typeface="DejaVu Sans"/>
              </a:rPr>
              <a:t> </a:t>
            </a:r>
            <a:r>
              <a:rPr lang="it-IT" sz="2000" b="0" strike="noStrike" spc="-1" dirty="0">
                <a:latin typeface="Inter"/>
                <a:ea typeface="DejaVu Sans"/>
              </a:rPr>
              <a:t>il</a:t>
            </a:r>
            <a:r>
              <a:rPr lang="it-IT" sz="2000" b="0" strike="noStrike" spc="52" dirty="0">
                <a:latin typeface="Inter"/>
                <a:ea typeface="DejaVu Sans"/>
              </a:rPr>
              <a:t> </a:t>
            </a:r>
            <a:r>
              <a:rPr lang="it-IT" sz="2000" b="0" strike="noStrike" spc="-1" dirty="0">
                <a:latin typeface="Inter"/>
                <a:ea typeface="DejaVu Sans"/>
              </a:rPr>
              <a:t>link</a:t>
            </a:r>
            <a:r>
              <a:rPr lang="it-IT" sz="2000" b="0" strike="noStrike" spc="58" dirty="0">
                <a:latin typeface="Inter"/>
                <a:ea typeface="DejaVu Sans"/>
              </a:rPr>
              <a:t> </a:t>
            </a:r>
            <a:r>
              <a:rPr lang="it-IT" sz="2000" b="0" strike="noStrike" spc="-1" dirty="0">
                <a:latin typeface="Inter"/>
                <a:ea typeface="DejaVu Sans"/>
              </a:rPr>
              <a:t>sarà</a:t>
            </a:r>
            <a:r>
              <a:rPr lang="it-IT" sz="2000" b="0" strike="noStrike" spc="52" dirty="0">
                <a:latin typeface="Inter"/>
                <a:ea typeface="DejaVu Sans"/>
              </a:rPr>
              <a:t> </a:t>
            </a:r>
            <a:r>
              <a:rPr lang="it-IT" sz="2000" b="0" strike="noStrike" spc="-1" dirty="0">
                <a:latin typeface="Inter"/>
                <a:ea typeface="DejaVu Sans"/>
              </a:rPr>
              <a:t>valido</a:t>
            </a:r>
            <a:r>
              <a:rPr lang="it-IT" sz="2000" b="0" strike="noStrike" spc="58" dirty="0">
                <a:latin typeface="Inter"/>
                <a:ea typeface="DejaVu Sans"/>
              </a:rPr>
              <a:t> </a:t>
            </a:r>
            <a:r>
              <a:rPr lang="it-IT" sz="2000" b="0" strike="noStrike" spc="38" dirty="0">
                <a:latin typeface="Inter"/>
                <a:ea typeface="DejaVu Sans"/>
              </a:rPr>
              <a:t>solo</a:t>
            </a:r>
            <a:r>
              <a:rPr lang="it-IT" sz="2000" b="0" strike="noStrike" spc="52" dirty="0">
                <a:latin typeface="Inter"/>
                <a:ea typeface="DejaVu Sans"/>
              </a:rPr>
              <a:t> </a:t>
            </a:r>
            <a:r>
              <a:rPr lang="it-IT" sz="2000" b="0" strike="noStrike" spc="-1" dirty="0">
                <a:latin typeface="Inter"/>
                <a:ea typeface="DejaVu Sans"/>
              </a:rPr>
              <a:t>per</a:t>
            </a:r>
            <a:r>
              <a:rPr lang="it-IT" sz="2000" b="0" strike="noStrike" spc="58" dirty="0">
                <a:latin typeface="Inter"/>
                <a:ea typeface="DejaVu Sans"/>
              </a:rPr>
              <a:t> </a:t>
            </a:r>
            <a:r>
              <a:rPr lang="it-IT" sz="2000" b="0" strike="noStrike" spc="-1" dirty="0">
                <a:latin typeface="Inter"/>
                <a:ea typeface="DejaVu Sans"/>
              </a:rPr>
              <a:t>la</a:t>
            </a:r>
            <a:r>
              <a:rPr lang="it-IT" sz="2000" b="0" strike="noStrike" spc="58" dirty="0">
                <a:latin typeface="Inter"/>
                <a:ea typeface="DejaVu Sans"/>
              </a:rPr>
              <a:t> </a:t>
            </a:r>
            <a:r>
              <a:rPr lang="it-IT" sz="2000" b="0" strike="noStrike" spc="-1" dirty="0">
                <a:latin typeface="Inter"/>
                <a:ea typeface="DejaVu Sans"/>
              </a:rPr>
              <a:t>data</a:t>
            </a:r>
            <a:r>
              <a:rPr lang="it-IT" sz="2000" b="0" strike="noStrike" spc="52" dirty="0">
                <a:latin typeface="Inter"/>
                <a:ea typeface="DejaVu Sans"/>
              </a:rPr>
              <a:t> </a:t>
            </a:r>
            <a:r>
              <a:rPr lang="it-IT" sz="2000" b="0" strike="noStrike" spc="-1" dirty="0">
                <a:latin typeface="Inter"/>
                <a:ea typeface="DejaVu Sans"/>
              </a:rPr>
              <a:t>e</a:t>
            </a:r>
            <a:r>
              <a:rPr lang="it-IT" sz="2000" b="0" strike="noStrike" spc="58" dirty="0">
                <a:latin typeface="Inter"/>
                <a:ea typeface="DejaVu Sans"/>
              </a:rPr>
              <a:t> </a:t>
            </a:r>
            <a:r>
              <a:rPr lang="it-IT" sz="2000" b="0" strike="noStrike" spc="-32" dirty="0">
                <a:latin typeface="Inter"/>
                <a:ea typeface="DejaVu Sans"/>
              </a:rPr>
              <a:t>l’orario</a:t>
            </a:r>
            <a:r>
              <a:rPr lang="it-IT" sz="2000" b="0" strike="noStrike" spc="52" dirty="0">
                <a:latin typeface="Inter"/>
                <a:ea typeface="DejaVu Sans"/>
              </a:rPr>
              <a:t> </a:t>
            </a:r>
            <a:r>
              <a:rPr lang="it-IT" sz="2000" b="0" strike="noStrike" spc="-12" dirty="0">
                <a:latin typeface="Inter"/>
                <a:ea typeface="DejaVu Sans"/>
              </a:rPr>
              <a:t>indicati </a:t>
            </a:r>
            <a:r>
              <a:rPr lang="it-IT" sz="2000" b="0" strike="noStrike" spc="-1" dirty="0">
                <a:latin typeface="Inter"/>
                <a:ea typeface="DejaVu Sans"/>
              </a:rPr>
              <a:t>nella</a:t>
            </a:r>
            <a:r>
              <a:rPr lang="it-IT" sz="2000" b="0" strike="noStrike" spc="-52" dirty="0">
                <a:latin typeface="Inter"/>
                <a:ea typeface="DejaVu Sans"/>
              </a:rPr>
              <a:t> </a:t>
            </a:r>
            <a:r>
              <a:rPr lang="it-IT" sz="2000" b="0" strike="noStrike" spc="-12" dirty="0">
                <a:latin typeface="Inter"/>
                <a:ea typeface="DejaVu Sans"/>
              </a:rPr>
              <a:t>mail.</a:t>
            </a:r>
            <a:endParaRPr lang="it-IT" sz="2800" b="1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C04B0FF-003C-B081-CF30-BC8F88F2C587}"/>
              </a:ext>
            </a:extLst>
          </p:cNvPr>
          <p:cNvSpPr txBox="1"/>
          <p:nvPr/>
        </p:nvSpPr>
        <p:spPr>
          <a:xfrm>
            <a:off x="1726096" y="1216537"/>
            <a:ext cx="64654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L’esame</a:t>
            </a:r>
            <a:r>
              <a:rPr lang="it-IT" sz="1800" b="0" strike="noStrike" spc="293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sz="1800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è</a:t>
            </a:r>
            <a:r>
              <a:rPr lang="it-IT" sz="1800" b="0" strike="noStrike" spc="293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sz="1800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suddiviso</a:t>
            </a:r>
            <a:r>
              <a:rPr lang="it-IT" sz="1800" b="0" strike="noStrike" spc="296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sz="1800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in</a:t>
            </a:r>
            <a:r>
              <a:rPr lang="it-IT" sz="1800" b="0" strike="noStrike" spc="293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sz="1800" b="1" strike="noStrike" spc="-1" dirty="0">
                <a:solidFill>
                  <a:schemeClr val="bg1"/>
                </a:solidFill>
                <a:latin typeface="Inter"/>
                <a:ea typeface="DejaVu Sans"/>
              </a:rPr>
              <a:t>tre</a:t>
            </a:r>
            <a:r>
              <a:rPr lang="it-IT" sz="1800" b="1" strike="noStrike" spc="273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sz="1800" b="1" strike="noStrike" spc="-1" dirty="0">
                <a:solidFill>
                  <a:schemeClr val="bg1"/>
                </a:solidFill>
                <a:latin typeface="Inter"/>
                <a:ea typeface="DejaVu Sans"/>
              </a:rPr>
              <a:t>prove</a:t>
            </a:r>
            <a:r>
              <a:rPr lang="it-IT" sz="1800" b="1" strike="noStrike" spc="273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sz="1800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di</a:t>
            </a:r>
            <a:r>
              <a:rPr lang="it-IT" sz="1800" b="0" strike="noStrike" spc="296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sz="1800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complessità</a:t>
            </a:r>
            <a:r>
              <a:rPr lang="it-IT" sz="1800" b="0" strike="noStrike" spc="293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sz="1800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incrementale</a:t>
            </a:r>
            <a:r>
              <a:rPr lang="it-IT" sz="1800" b="0" strike="noStrike" spc="296" dirty="0">
                <a:solidFill>
                  <a:schemeClr val="bg1"/>
                </a:solidFill>
                <a:latin typeface="Inter"/>
                <a:ea typeface="DejaVu Sans"/>
              </a:rPr>
              <a:t> e</a:t>
            </a:r>
            <a:r>
              <a:rPr lang="it-IT" sz="1800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 due sessioni che possono essere svolte in tempi diversi</a:t>
            </a:r>
            <a:r>
              <a:rPr lang="it-IT" sz="1800" b="0" strike="noStrike" spc="296" dirty="0">
                <a:solidFill>
                  <a:schemeClr val="bg1"/>
                </a:solidFill>
                <a:latin typeface="Inter"/>
                <a:ea typeface="DejaVu Sans"/>
              </a:rPr>
              <a:t>, </a:t>
            </a:r>
            <a:r>
              <a:rPr lang="it-IT" sz="1800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per</a:t>
            </a:r>
            <a:r>
              <a:rPr lang="it-IT" sz="1800" b="0" strike="noStrike" spc="293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sz="1800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un</a:t>
            </a:r>
            <a:r>
              <a:rPr lang="it-IT" sz="1800" b="0" strike="noStrike" spc="296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sz="1800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totale</a:t>
            </a:r>
            <a:r>
              <a:rPr lang="it-IT" sz="1800" b="0" strike="noStrike" spc="293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sz="1800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di</a:t>
            </a:r>
            <a:r>
              <a:rPr lang="it-IT" sz="1800" b="0" strike="noStrike" spc="293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sz="1800" b="0" strike="noStrike" spc="-26" dirty="0">
                <a:solidFill>
                  <a:schemeClr val="bg1"/>
                </a:solidFill>
                <a:latin typeface="Inter"/>
                <a:ea typeface="DejaVu Sans"/>
              </a:rPr>
              <a:t>168 </a:t>
            </a:r>
            <a:r>
              <a:rPr lang="it-IT" sz="1800" b="0" strike="noStrike" spc="41" dirty="0">
                <a:solidFill>
                  <a:schemeClr val="bg1"/>
                </a:solidFill>
                <a:latin typeface="Inter"/>
                <a:ea typeface="DejaVu Sans"/>
              </a:rPr>
              <a:t>domande</a:t>
            </a:r>
            <a:r>
              <a:rPr lang="it-IT" sz="1800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 </a:t>
            </a:r>
            <a:r>
              <a:rPr lang="it-IT" sz="1800" b="0" strike="noStrike" spc="-21" dirty="0">
                <a:solidFill>
                  <a:schemeClr val="bg1"/>
                </a:solidFill>
                <a:latin typeface="Inter"/>
                <a:ea typeface="DejaVu Sans"/>
              </a:rPr>
              <a:t>in</a:t>
            </a:r>
            <a:r>
              <a:rPr lang="it-IT" sz="1800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 168 </a:t>
            </a:r>
            <a:r>
              <a:rPr lang="it-IT" sz="1800" b="0" strike="noStrike" spc="-12" dirty="0">
                <a:solidFill>
                  <a:schemeClr val="bg1"/>
                </a:solidFill>
                <a:latin typeface="Inter"/>
                <a:ea typeface="DejaVu Sans"/>
              </a:rPr>
              <a:t>minuti</a:t>
            </a:r>
            <a:r>
              <a:rPr lang="it-IT" sz="1800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 di tempo. </a:t>
            </a:r>
            <a:r>
              <a:rPr lang="it-IT" sz="1800" b="0" strike="noStrike" spc="38" dirty="0">
                <a:solidFill>
                  <a:schemeClr val="bg1"/>
                </a:solidFill>
                <a:latin typeface="Inter"/>
                <a:ea typeface="DejaVu Sans"/>
              </a:rPr>
              <a:t>La</a:t>
            </a:r>
            <a:r>
              <a:rPr lang="it-IT" sz="1800" b="0" strike="noStrike" spc="-1" dirty="0">
                <a:solidFill>
                  <a:schemeClr val="bg1"/>
                </a:solidFill>
                <a:latin typeface="Inter"/>
                <a:ea typeface="DejaVu Sans"/>
              </a:rPr>
              <a:t> soglia di superamento per ogni prova è del </a:t>
            </a:r>
            <a:r>
              <a:rPr lang="it-IT" sz="1800" b="1" strike="noStrike" spc="-21" dirty="0">
                <a:solidFill>
                  <a:schemeClr val="bg1"/>
                </a:solidFill>
                <a:latin typeface="Inter"/>
                <a:ea typeface="DejaVu Sans"/>
              </a:rPr>
              <a:t>75%</a:t>
            </a:r>
            <a:r>
              <a:rPr lang="it-IT" sz="1800" b="0" strike="noStrike" spc="-21" dirty="0">
                <a:solidFill>
                  <a:schemeClr val="bg1"/>
                </a:solidFill>
                <a:latin typeface="Inter"/>
                <a:ea typeface="DejaVu Sans"/>
              </a:rPr>
              <a:t>: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DA1294-8620-B413-0A01-974BE34FAC2C}"/>
              </a:ext>
            </a:extLst>
          </p:cNvPr>
          <p:cNvSpPr txBox="1"/>
          <p:nvPr/>
        </p:nvSpPr>
        <p:spPr>
          <a:xfrm>
            <a:off x="8267700" y="4919008"/>
            <a:ext cx="334359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spc="-12" dirty="0">
                <a:solidFill>
                  <a:schemeClr val="bg1"/>
                </a:solidFill>
                <a:latin typeface="Inter"/>
                <a:ea typeface="DejaVu Sans"/>
              </a:rPr>
              <a:t>Alle prime sessioni di esame parteciperanno, in qualità di osservatori, i delegati degli enti di accreditamento:</a:t>
            </a:r>
            <a:br>
              <a:rPr lang="it-IT" sz="2400" spc="-12" dirty="0">
                <a:solidFill>
                  <a:schemeClr val="bg1"/>
                </a:solidFill>
                <a:latin typeface="Trebuchet MS"/>
                <a:ea typeface="DejaVu Sans"/>
              </a:rPr>
            </a:br>
            <a:r>
              <a:rPr lang="it-IT" sz="2400" b="1" strike="noStrike" spc="-12" dirty="0" err="1">
                <a:solidFill>
                  <a:srgbClr val="0070C0"/>
                </a:solidFill>
                <a:latin typeface="Trebuchet MS"/>
                <a:ea typeface="DejaVu Sans"/>
              </a:rPr>
              <a:t>Intertek</a:t>
            </a:r>
            <a:r>
              <a:rPr lang="it-IT" sz="2400" b="1" strike="noStrike" spc="-12" dirty="0">
                <a:solidFill>
                  <a:srgbClr val="0070C0"/>
                </a:solidFill>
                <a:latin typeface="Trebuchet MS"/>
                <a:ea typeface="DejaVu Sans"/>
              </a:rPr>
              <a:t> e </a:t>
            </a:r>
            <a:br>
              <a:rPr lang="it-IT" sz="2400" b="1" strike="noStrike" spc="-12" dirty="0">
                <a:solidFill>
                  <a:srgbClr val="0070C0"/>
                </a:solidFill>
                <a:latin typeface="Trebuchet MS"/>
                <a:ea typeface="DejaVu Sans"/>
              </a:rPr>
            </a:br>
            <a:r>
              <a:rPr lang="it-IT" sz="2400" b="1" spc="-12" dirty="0">
                <a:solidFill>
                  <a:srgbClr val="0070C0"/>
                </a:solidFill>
                <a:latin typeface="Trebuchet MS"/>
                <a:ea typeface="DejaVu Sans"/>
              </a:rPr>
              <a:t>Accredia</a:t>
            </a:r>
            <a:endParaRPr lang="it-IT" dirty="0"/>
          </a:p>
        </p:txBody>
      </p:sp>
      <p:sp>
        <p:nvSpPr>
          <p:cNvPr id="7" name="Titolo 15">
            <a:extLst>
              <a:ext uri="{FF2B5EF4-FFF2-40B4-BE49-F238E27FC236}">
                <a16:creationId xmlns:a16="http://schemas.microsoft.com/office/drawing/2014/main" id="{BC1801F5-5A5F-8E6A-B9C6-C6290200F927}"/>
              </a:ext>
            </a:extLst>
          </p:cNvPr>
          <p:cNvSpPr txBox="1">
            <a:spLocks/>
          </p:cNvSpPr>
          <p:nvPr/>
        </p:nvSpPr>
        <p:spPr>
          <a:xfrm>
            <a:off x="434340" y="381000"/>
            <a:ext cx="7132320" cy="47542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>
                <a:latin typeface="+mj-lt"/>
              </a:rPr>
              <a:t>Svolgimento dell’esame</a:t>
            </a:r>
            <a:endParaRPr lang="it-IT" dirty="0">
              <a:latin typeface="+mj-lt"/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14AAF07E-E342-FC7B-F42D-0C3A2B15D615}"/>
              </a:ext>
            </a:extLst>
          </p:cNvPr>
          <p:cNvCxnSpPr/>
          <p:nvPr/>
        </p:nvCxnSpPr>
        <p:spPr>
          <a:xfrm>
            <a:off x="381000" y="856422"/>
            <a:ext cx="1905000" cy="0"/>
          </a:xfrm>
          <a:prstGeom prst="line">
            <a:avLst/>
          </a:prstGeom>
          <a:ln w="79375">
            <a:solidFill>
              <a:srgbClr val="7CA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1.png">
            <a:extLst>
              <a:ext uri="{FF2B5EF4-FFF2-40B4-BE49-F238E27FC236}">
                <a16:creationId xmlns:a16="http://schemas.microsoft.com/office/drawing/2014/main" id="{C4F44304-2250-78C6-6C0E-DDD099C19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440" y="5637991"/>
            <a:ext cx="761365" cy="1076325"/>
          </a:xfrm>
          <a:prstGeom prst="rect">
            <a:avLst/>
          </a:prstGeom>
        </p:spPr>
      </p:pic>
      <p:pic>
        <p:nvPicPr>
          <p:cNvPr id="10" name="Picture 4" descr="Marchio - Accredia">
            <a:extLst>
              <a:ext uri="{FF2B5EF4-FFF2-40B4-BE49-F238E27FC236}">
                <a16:creationId xmlns:a16="http://schemas.microsoft.com/office/drawing/2014/main" id="{22A6F86E-CE0F-4B0F-D2C0-B281E24305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76601" y="5436705"/>
            <a:ext cx="3231239" cy="142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118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F0FA04-6227-9040-92A6-9514A59B8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it-IT" dirty="0"/>
              <a:t>Requisiti tecnici d’esame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D657E5-4675-E84E-840E-4F6D4868C5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it-IT" dirty="0"/>
              <a:t>Assistenza dell’esame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AF03CC0-7DA0-ED4F-B612-580E138D588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 rtlCol="0"/>
          <a:lstStyle/>
          <a:p>
            <a:pPr rtl="0"/>
            <a:r>
              <a:rPr lang="it-IT" dirty="0"/>
              <a:t>Requisiti Hardware e Software per l’esame 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7D8EEE0-6E1C-9F47-936F-25FCC2FC368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5"/>
            <a:ext cx="5013754" cy="2473245"/>
          </a:xfrm>
        </p:spPr>
        <p:txBody>
          <a:bodyPr rtlCol="0">
            <a:normAutofit/>
          </a:bodyPr>
          <a:lstStyle/>
          <a:p>
            <a:pPr rtl="0"/>
            <a:r>
              <a:rPr lang="it-IT" sz="1800" dirty="0">
                <a:latin typeface="Inter"/>
              </a:rPr>
              <a:t>Computer Desktop (</a:t>
            </a:r>
            <a:r>
              <a:rPr lang="it-IT" sz="1800" dirty="0" err="1">
                <a:latin typeface="Inter"/>
              </a:rPr>
              <a:t>ﬁsso</a:t>
            </a:r>
            <a:r>
              <a:rPr lang="it-IT" sz="1800" dirty="0">
                <a:latin typeface="Inter"/>
              </a:rPr>
              <a:t>) o notebook (portatile) Microfono funzionante</a:t>
            </a:r>
          </a:p>
          <a:p>
            <a:pPr rtl="0"/>
            <a:r>
              <a:rPr lang="it-IT" sz="1800" dirty="0">
                <a:latin typeface="Inter"/>
              </a:rPr>
              <a:t>Telecamera da utilizzare durante l’esame per la visione del candidato</a:t>
            </a:r>
          </a:p>
          <a:p>
            <a:pPr rtl="0"/>
            <a:r>
              <a:rPr lang="it-IT" sz="1800" dirty="0">
                <a:latin typeface="Inter"/>
              </a:rPr>
              <a:t>Browser internet aggiornato (Chrome, Edge, Safari, Firefox)</a:t>
            </a:r>
          </a:p>
          <a:p>
            <a:pPr rtl="0"/>
            <a:r>
              <a:rPr lang="it-IT" sz="1800" dirty="0">
                <a:latin typeface="Inter"/>
              </a:rPr>
              <a:t>Utilizzo dell’applicazione Google Meet</a:t>
            </a:r>
          </a:p>
          <a:p>
            <a:pPr marL="0" indent="0" rtl="0">
              <a:buNone/>
            </a:pPr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A5802D8-6C81-6C4F-97CF-C1F2344EE89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algn="l" rtl="0"/>
            <a:fld id="{294A09A9-5501-47C1-A89A-A340965A2BE2}" type="slidenum">
              <a:rPr lang="it-IT" smtClean="0"/>
              <a:pPr algn="l" rtl="0"/>
              <a:t>31</a:t>
            </a:fld>
            <a:endParaRPr lang="it-IT"/>
          </a:p>
        </p:txBody>
      </p:sp>
      <p:sp>
        <p:nvSpPr>
          <p:cNvPr id="13" name="Segnaposto contenuto 12">
            <a:extLst>
              <a:ext uri="{FF2B5EF4-FFF2-40B4-BE49-F238E27FC236}">
                <a16:creationId xmlns:a16="http://schemas.microsoft.com/office/drawing/2014/main" id="{FFF2B8F7-3E08-8FFC-04A3-E582399F1D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1800" dirty="0">
                <a:latin typeface="Inter"/>
              </a:rPr>
              <a:t>L’assistenza per lo svolgimento dell’esame sarà condotta da Skill On Line. Si prevede di:</a:t>
            </a:r>
          </a:p>
          <a:p>
            <a:r>
              <a:rPr lang="it-IT" sz="1800" dirty="0" err="1">
                <a:latin typeface="Inter"/>
              </a:rPr>
              <a:t>Veriﬁcare</a:t>
            </a:r>
            <a:r>
              <a:rPr lang="it-IT" sz="1800" dirty="0">
                <a:latin typeface="Inter"/>
              </a:rPr>
              <a:t> la connessione con il candidato</a:t>
            </a:r>
          </a:p>
          <a:p>
            <a:r>
              <a:rPr lang="it-IT" sz="1800" dirty="0" err="1">
                <a:latin typeface="Inter"/>
              </a:rPr>
              <a:t>Veriﬁcare</a:t>
            </a:r>
            <a:r>
              <a:rPr lang="it-IT" sz="1800" dirty="0">
                <a:latin typeface="Inter"/>
              </a:rPr>
              <a:t> la capacità di condivisione dello schermo</a:t>
            </a:r>
          </a:p>
          <a:p>
            <a:r>
              <a:rPr lang="it-IT" sz="1800" dirty="0" err="1">
                <a:latin typeface="Inter"/>
              </a:rPr>
              <a:t>Veriﬁca</a:t>
            </a:r>
            <a:r>
              <a:rPr lang="it-IT" sz="1800" dirty="0">
                <a:latin typeface="Inter"/>
              </a:rPr>
              <a:t> </a:t>
            </a:r>
            <a:r>
              <a:rPr lang="it-IT" sz="1800" dirty="0" err="1">
                <a:latin typeface="Inter"/>
              </a:rPr>
              <a:t>Hw</a:t>
            </a:r>
            <a:r>
              <a:rPr lang="it-IT" sz="1800" dirty="0">
                <a:latin typeface="Inter"/>
              </a:rPr>
              <a:t> generale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7675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8026B5-2F88-BA48-A996-4A13FDFA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it-IT" dirty="0"/>
              <a:t>Termine dell’esame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5ABDF8F-0AD5-5C43-9EF3-8679B9897E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-IT" dirty="0"/>
              <a:t>Progressione dell’esame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782A119-28D1-B54D-A879-A0DDEC296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86446"/>
            <a:ext cx="3036477" cy="2738866"/>
          </a:xfrm>
        </p:spPr>
        <p:txBody>
          <a:bodyPr rtlCol="0">
            <a:noAutofit/>
          </a:bodyPr>
          <a:lstStyle/>
          <a:p>
            <a:pPr rtl="0"/>
            <a:r>
              <a:rPr lang="it-IT" sz="1800" dirty="0">
                <a:latin typeface="Inter"/>
              </a:rPr>
              <a:t>Ad ogni step si può accedere superando il 75% delle domande.</a:t>
            </a:r>
          </a:p>
          <a:p>
            <a:pPr rtl="0"/>
            <a:r>
              <a:rPr lang="it-IT" sz="1800" dirty="0">
                <a:latin typeface="Inter"/>
              </a:rPr>
              <a:t>Viene inviato in automatico un nuovo link alla casella di posta del candidato.</a:t>
            </a:r>
          </a:p>
          <a:p>
            <a:pPr rtl="0"/>
            <a:r>
              <a:rPr lang="it-IT" sz="1800" dirty="0">
                <a:latin typeface="Inter"/>
              </a:rPr>
              <a:t>Se il livello non viene superato l’esame viene fermato.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55E5840-ED0D-0349-88F3-4E90A009498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 rtlCol="0"/>
          <a:lstStyle/>
          <a:p>
            <a:pPr rtl="0"/>
            <a:r>
              <a:rPr lang="it-IT" dirty="0"/>
              <a:t>Fine esame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4801285-85FB-FD43-9631-322998389AF0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2181416"/>
          </a:xfrm>
        </p:spPr>
        <p:txBody>
          <a:bodyPr rtlCol="0">
            <a:noAutofit/>
          </a:bodyPr>
          <a:lstStyle/>
          <a:p>
            <a:pPr rtl="0"/>
            <a:r>
              <a:rPr lang="it-IT" sz="1800" dirty="0">
                <a:latin typeface="Inter"/>
              </a:rPr>
              <a:t>Il mancato superamento di un livello impedisce la prosecuzione dell’esame e l’esame si considera terminato.</a:t>
            </a:r>
          </a:p>
          <a:p>
            <a:pPr rtl="0"/>
            <a:r>
              <a:rPr lang="it-IT" sz="1800" dirty="0">
                <a:latin typeface="Inter"/>
              </a:rPr>
              <a:t>Al candidato viene assegnato lo specifico livello raggiunto.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8820E658-15B8-6C4B-A736-3D894774670E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 rtlCol="0"/>
          <a:lstStyle/>
          <a:p>
            <a:pPr rtl="0"/>
            <a:r>
              <a:rPr lang="it-IT" dirty="0"/>
              <a:t>Superamento dell’esame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7F52F621-1B1F-5E49-939F-12BD1A0FD522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 rtlCol="0">
            <a:normAutofit/>
          </a:bodyPr>
          <a:lstStyle/>
          <a:p>
            <a:pPr rtl="0"/>
            <a:r>
              <a:rPr lang="it-IT" sz="1800" dirty="0">
                <a:latin typeface="Inter"/>
              </a:rPr>
              <a:t>All’esame </a:t>
            </a:r>
            <a:r>
              <a:rPr lang="it-IT" sz="1800" b="1" dirty="0">
                <a:latin typeface="Inter"/>
              </a:rPr>
              <a:t>non si viene bocciati</a:t>
            </a:r>
            <a:r>
              <a:rPr lang="it-IT" sz="1800" dirty="0">
                <a:latin typeface="Inter"/>
              </a:rPr>
              <a:t>, quindi si può acquisire sempre il livello minimo DIGCOMP BASE 1</a:t>
            </a:r>
          </a:p>
          <a:p>
            <a:pPr marL="0" indent="0" rtl="0">
              <a:buNone/>
            </a:pPr>
            <a:endParaRPr lang="it-IT" dirty="0"/>
          </a:p>
          <a:p>
            <a:pPr rtl="0"/>
            <a:endParaRPr lang="it-IT" dirty="0"/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8B50C3FA-D20D-3049-9C7F-6F37D4E022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algn="l" rtl="0"/>
            <a:fld id="{294A09A9-5501-47C1-A89A-A340965A2BE2}" type="slidenum">
              <a:rPr lang="it-IT" smtClean="0"/>
              <a:pPr algn="l" rtl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483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>
            <a:extLst>
              <a:ext uri="{FF2B5EF4-FFF2-40B4-BE49-F238E27FC236}">
                <a16:creationId xmlns:a16="http://schemas.microsoft.com/office/drawing/2014/main" id="{3A94BC17-73A2-F4EC-D810-9684481D34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La certificazione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97C4044E-CBAF-ECED-E5FF-8DF61548A1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sz="1800" dirty="0">
                <a:latin typeface="Inter"/>
              </a:rPr>
              <a:t>La certificazione EDSC </a:t>
            </a:r>
            <a:r>
              <a:rPr lang="it-IT" sz="1800" dirty="0" err="1">
                <a:latin typeface="Inter"/>
              </a:rPr>
              <a:t>DigComp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5714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5">
            <a:extLst>
              <a:ext uri="{FF2B5EF4-FFF2-40B4-BE49-F238E27FC236}">
                <a16:creationId xmlns:a16="http://schemas.microsoft.com/office/drawing/2014/main" id="{8DD4C70C-3D74-CB15-FED9-09868A19E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028" y="1284688"/>
            <a:ext cx="5857944" cy="2144312"/>
          </a:xfrm>
        </p:spPr>
        <p:txBody>
          <a:bodyPr>
            <a:noAutofit/>
          </a:bodyPr>
          <a:lstStyle/>
          <a:p>
            <a:r>
              <a:rPr lang="it-IT" sz="1800" dirty="0">
                <a:latin typeface="Inter"/>
              </a:rPr>
              <a:t>La certificazione </a:t>
            </a:r>
            <a:r>
              <a:rPr lang="it-IT" sz="1800" b="1" dirty="0">
                <a:latin typeface="Inter"/>
              </a:rPr>
              <a:t>EDSC </a:t>
            </a:r>
            <a:r>
              <a:rPr lang="it-IT" sz="1800" b="1" dirty="0" err="1">
                <a:latin typeface="Inter"/>
              </a:rPr>
              <a:t>DigComp</a:t>
            </a:r>
            <a:r>
              <a:rPr lang="it-IT" sz="1800" b="1" dirty="0">
                <a:latin typeface="Inter"/>
              </a:rPr>
              <a:t> </a:t>
            </a:r>
            <a:r>
              <a:rPr lang="it-IT" sz="1800" dirty="0">
                <a:latin typeface="Inter"/>
              </a:rPr>
              <a:t>risponde in modo mirato all’iniziativa della Commissione Europea, prevista dall’azione 9 del </a:t>
            </a:r>
            <a:r>
              <a:rPr lang="it-IT" sz="1800" dirty="0">
                <a:latin typeface="Inter"/>
                <a:hlinkClick r:id="rId2"/>
              </a:rPr>
              <a:t>Piano d’azione per </a:t>
            </a:r>
            <a:br>
              <a:rPr lang="it-IT" sz="1800" dirty="0">
                <a:latin typeface="Inter"/>
                <a:hlinkClick r:id="rId2"/>
              </a:rPr>
            </a:br>
            <a:r>
              <a:rPr lang="it-IT" sz="1800" dirty="0">
                <a:latin typeface="Inter"/>
                <a:hlinkClick r:id="rId2"/>
              </a:rPr>
              <a:t>l’istruzione digitale 2021-2027</a:t>
            </a:r>
            <a:r>
              <a:rPr lang="it-IT" sz="1800" dirty="0">
                <a:latin typeface="Inter"/>
              </a:rPr>
              <a:t>. EDSC, infatti, sta per </a:t>
            </a:r>
            <a:r>
              <a:rPr lang="it-IT" sz="1800" dirty="0" err="1">
                <a:latin typeface="Inter"/>
              </a:rPr>
              <a:t>European</a:t>
            </a:r>
            <a:r>
              <a:rPr lang="it-IT" sz="1800" dirty="0">
                <a:latin typeface="Inter"/>
              </a:rPr>
              <a:t> Digital Skills Certificate, per il riconoscimento delle competenze digitali secondo i framework </a:t>
            </a:r>
            <a:r>
              <a:rPr lang="it-IT" sz="1800" dirty="0" err="1">
                <a:latin typeface="Inter"/>
              </a:rPr>
              <a:t>DigCompEdu</a:t>
            </a:r>
            <a:r>
              <a:rPr lang="it-IT" sz="1800" dirty="0">
                <a:latin typeface="Inter"/>
              </a:rPr>
              <a:t> e </a:t>
            </a:r>
            <a:r>
              <a:rPr lang="it-IT" sz="1800" dirty="0" err="1">
                <a:latin typeface="Inter"/>
              </a:rPr>
              <a:t>DigComp</a:t>
            </a:r>
            <a:r>
              <a:rPr lang="it-IT" sz="1800" dirty="0">
                <a:latin typeface="Inter"/>
              </a:rPr>
              <a:t> 2.2.</a:t>
            </a:r>
            <a:br>
              <a:rPr lang="it-IT" sz="1800" dirty="0">
                <a:latin typeface="Inter"/>
              </a:rPr>
            </a:br>
            <a:br>
              <a:rPr lang="it-IT" sz="1800" dirty="0">
                <a:latin typeface="Inter"/>
              </a:rPr>
            </a:br>
            <a:endParaRPr lang="it-IT" sz="1800" dirty="0">
              <a:latin typeface="Inter"/>
            </a:endParaRPr>
          </a:p>
        </p:txBody>
      </p: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7AA36FE5-2C4F-9CFC-336B-A88F662D36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93912" y="6332538"/>
            <a:ext cx="523875" cy="247650"/>
          </a:xfrm>
        </p:spPr>
        <p:txBody>
          <a:bodyPr/>
          <a:lstStyle/>
          <a:p>
            <a:pPr rtl="0"/>
            <a:fld id="{294A09A9-5501-47C1-A89A-A340965A2BE2}" type="slidenum">
              <a:rPr lang="it-IT" noProof="0" smtClean="0"/>
              <a:pPr rtl="0"/>
              <a:t>34</a:t>
            </a:fld>
            <a:endParaRPr lang="it-IT" noProof="0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F665BA6-9BB1-80C6-2788-C37BD4A7B6BB}"/>
              </a:ext>
            </a:extLst>
          </p:cNvPr>
          <p:cNvSpPr txBox="1"/>
          <p:nvPr/>
        </p:nvSpPr>
        <p:spPr>
          <a:xfrm>
            <a:off x="5905500" y="3429000"/>
            <a:ext cx="599163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chemeClr val="bg1"/>
                </a:solidFill>
                <a:latin typeface="Inter"/>
              </a:rPr>
              <a:t>In considerazione della rilevanza della certificazione </a:t>
            </a:r>
            <a:r>
              <a:rPr lang="it-IT" sz="1800" dirty="0" err="1">
                <a:solidFill>
                  <a:schemeClr val="bg1"/>
                </a:solidFill>
                <a:latin typeface="Inter"/>
              </a:rPr>
              <a:t>DigComp</a:t>
            </a:r>
            <a:r>
              <a:rPr lang="it-IT" sz="1800" dirty="0">
                <a:solidFill>
                  <a:schemeClr val="bg1"/>
                </a:solidFill>
                <a:latin typeface="Inter"/>
              </a:rPr>
              <a:t> nella formazione e nel mercato del lavoro, Skill on Line è diventato </a:t>
            </a:r>
            <a:r>
              <a:rPr lang="it-IT" sz="1800" b="1" dirty="0" err="1">
                <a:solidFill>
                  <a:schemeClr val="bg1"/>
                </a:solidFill>
                <a:latin typeface="Inter"/>
              </a:rPr>
              <a:t>Exam</a:t>
            </a:r>
            <a:r>
              <a:rPr lang="it-IT" sz="1800" b="1" dirty="0">
                <a:solidFill>
                  <a:schemeClr val="bg1"/>
                </a:solidFill>
                <a:latin typeface="Inter"/>
              </a:rPr>
              <a:t> Center EDSC </a:t>
            </a:r>
            <a:r>
              <a:rPr lang="it-IT" sz="1800" b="1" dirty="0" err="1">
                <a:solidFill>
                  <a:schemeClr val="bg1"/>
                </a:solidFill>
                <a:latin typeface="Inter"/>
              </a:rPr>
              <a:t>DigComp</a:t>
            </a:r>
            <a:r>
              <a:rPr lang="it-IT" sz="1800" b="1" dirty="0">
                <a:solidFill>
                  <a:schemeClr val="bg1"/>
                </a:solidFill>
                <a:latin typeface="Inter"/>
              </a:rPr>
              <a:t> riconosciuto da </a:t>
            </a:r>
            <a:r>
              <a:rPr lang="it-IT" sz="1800" b="1" dirty="0" err="1">
                <a:solidFill>
                  <a:schemeClr val="bg1"/>
                </a:solidFill>
                <a:latin typeface="Inter"/>
              </a:rPr>
              <a:t>Intertek</a:t>
            </a:r>
            <a:r>
              <a:rPr lang="it-IT" sz="1800" b="1" dirty="0">
                <a:solidFill>
                  <a:schemeClr val="bg1"/>
                </a:solidFill>
                <a:latin typeface="Inter"/>
              </a:rPr>
              <a:t> Italia</a:t>
            </a:r>
            <a:r>
              <a:rPr lang="it-IT" sz="1800" dirty="0">
                <a:solidFill>
                  <a:schemeClr val="bg1"/>
                </a:solidFill>
                <a:latin typeface="Inter"/>
              </a:rPr>
              <a:t>, abilitato per attivare a sua volta altri enti come Test Center </a:t>
            </a:r>
            <a:r>
              <a:rPr lang="it-IT" sz="1800" dirty="0" err="1">
                <a:solidFill>
                  <a:schemeClr val="bg1"/>
                </a:solidFill>
                <a:latin typeface="Inter"/>
              </a:rPr>
              <a:t>DigComp</a:t>
            </a:r>
            <a:r>
              <a:rPr lang="it-IT" sz="1800" dirty="0">
                <a:solidFill>
                  <a:schemeClr val="bg1"/>
                </a:solidFill>
                <a:latin typeface="Inter"/>
              </a:rPr>
              <a:t>.</a:t>
            </a:r>
            <a:br>
              <a:rPr lang="it-IT" sz="1800" dirty="0">
                <a:solidFill>
                  <a:schemeClr val="bg1"/>
                </a:solidFill>
                <a:latin typeface="Inter"/>
              </a:rPr>
            </a:br>
            <a:r>
              <a:rPr lang="it-IT" sz="1800" dirty="0">
                <a:solidFill>
                  <a:schemeClr val="bg1"/>
                </a:solidFill>
                <a:latin typeface="Inter"/>
              </a:rPr>
              <a:t>Grazie a questa iniziativa, anche le </a:t>
            </a:r>
            <a:r>
              <a:rPr lang="it-IT" sz="1800" b="1" dirty="0">
                <a:solidFill>
                  <a:schemeClr val="bg1"/>
                </a:solidFill>
                <a:latin typeface="Inter"/>
              </a:rPr>
              <a:t>sedi territoriali di Proteo </a:t>
            </a:r>
            <a:r>
              <a:rPr lang="it-IT" sz="1800" dirty="0">
                <a:solidFill>
                  <a:schemeClr val="bg1"/>
                </a:solidFill>
                <a:latin typeface="Inter"/>
              </a:rPr>
              <a:t>potr</a:t>
            </a:r>
            <a:r>
              <a:rPr lang="it-IT" dirty="0">
                <a:solidFill>
                  <a:schemeClr val="bg1"/>
                </a:solidFill>
                <a:latin typeface="Inter"/>
              </a:rPr>
              <a:t>anno</a:t>
            </a:r>
            <a:r>
              <a:rPr lang="it-IT" sz="1800" dirty="0">
                <a:solidFill>
                  <a:schemeClr val="bg1"/>
                </a:solidFill>
                <a:latin typeface="Inter"/>
              </a:rPr>
              <a:t> formare le competenze digitali del personale scolastico tutto, dei migranti e dei cittadini, e restituire loro una </a:t>
            </a:r>
            <a:r>
              <a:rPr lang="it-IT" sz="1800" b="1" dirty="0">
                <a:solidFill>
                  <a:schemeClr val="bg1"/>
                </a:solidFill>
                <a:latin typeface="Inter"/>
              </a:rPr>
              <a:t>certificazione emessa sotto accreditamento Accredia </a:t>
            </a:r>
            <a:r>
              <a:rPr lang="it-IT" sz="1800" dirty="0">
                <a:solidFill>
                  <a:schemeClr val="bg1"/>
                </a:solidFill>
                <a:latin typeface="Inter"/>
              </a:rPr>
              <a:t>in formato PDF e Open Badge, valida in tutto il mondo.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20" name="Immagine 19" descr="Immagine che contiene testo, schermata, logo&#10;&#10;Descrizione generata automaticamente">
            <a:extLst>
              <a:ext uri="{FF2B5EF4-FFF2-40B4-BE49-F238E27FC236}">
                <a16:creationId xmlns:a16="http://schemas.microsoft.com/office/drawing/2014/main" id="{8F8E1442-E804-3085-316F-4AC7AF024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61" y="3318229"/>
            <a:ext cx="2428240" cy="343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00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olo 15">
            <a:extLst>
              <a:ext uri="{FF2B5EF4-FFF2-40B4-BE49-F238E27FC236}">
                <a16:creationId xmlns:a16="http://schemas.microsoft.com/office/drawing/2014/main" id="{8DD4C70C-3D74-CB15-FED9-09868A19E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750" y="3962081"/>
            <a:ext cx="5857944" cy="2144312"/>
          </a:xfrm>
        </p:spPr>
        <p:txBody>
          <a:bodyPr>
            <a:noAutofit/>
          </a:bodyPr>
          <a:lstStyle/>
          <a:p>
            <a:r>
              <a:rPr lang="it-IT" sz="1800" dirty="0">
                <a:latin typeface="Inter"/>
              </a:rPr>
              <a:t>La certificazione </a:t>
            </a:r>
            <a:r>
              <a:rPr lang="it-IT" sz="1800" b="1" dirty="0">
                <a:latin typeface="Inter"/>
              </a:rPr>
              <a:t>EDSC </a:t>
            </a:r>
            <a:r>
              <a:rPr lang="it-IT" sz="1800" b="1" dirty="0" err="1">
                <a:latin typeface="Inter"/>
              </a:rPr>
              <a:t>DigComp</a:t>
            </a:r>
            <a:r>
              <a:rPr lang="it-IT" sz="1800" b="1" dirty="0">
                <a:latin typeface="Inter"/>
              </a:rPr>
              <a:t> </a:t>
            </a:r>
            <a:r>
              <a:rPr lang="it-IT" sz="1800" dirty="0">
                <a:latin typeface="Inter"/>
              </a:rPr>
              <a:t>ha durata </a:t>
            </a:r>
            <a:r>
              <a:rPr lang="it-IT" sz="1800" b="1" dirty="0">
                <a:latin typeface="Inter"/>
              </a:rPr>
              <a:t>biennale</a:t>
            </a:r>
            <a:r>
              <a:rPr lang="it-IT" sz="1800" dirty="0">
                <a:latin typeface="Inter"/>
              </a:rPr>
              <a:t>.</a:t>
            </a:r>
            <a:br>
              <a:rPr lang="it-IT" sz="1800" dirty="0">
                <a:latin typeface="Inter"/>
              </a:rPr>
            </a:br>
            <a:br>
              <a:rPr lang="it-IT" sz="1800" dirty="0">
                <a:latin typeface="Inter"/>
              </a:rPr>
            </a:br>
            <a:r>
              <a:rPr lang="it-IT" sz="1800" dirty="0">
                <a:latin typeface="Inter"/>
              </a:rPr>
              <a:t>La sua validità può essere rinnovata con un nuovo esame.</a:t>
            </a:r>
            <a:br>
              <a:rPr lang="it-IT" sz="1800" dirty="0">
                <a:latin typeface="Inter"/>
              </a:rPr>
            </a:br>
            <a:br>
              <a:rPr lang="it-IT" sz="1800" dirty="0">
                <a:latin typeface="Inter"/>
              </a:rPr>
            </a:br>
            <a:r>
              <a:rPr lang="it-IT" sz="1800" dirty="0">
                <a:latin typeface="Inter"/>
              </a:rPr>
              <a:t>Il livello di competenza può essere accresciuto e certificato con un nuovo esame</a:t>
            </a:r>
          </a:p>
        </p:txBody>
      </p:sp>
      <p:sp>
        <p:nvSpPr>
          <p:cNvPr id="15" name="Segnaposto numero diapositiva 14">
            <a:extLst>
              <a:ext uri="{FF2B5EF4-FFF2-40B4-BE49-F238E27FC236}">
                <a16:creationId xmlns:a16="http://schemas.microsoft.com/office/drawing/2014/main" id="{7AA36FE5-2C4F-9CFC-336B-A88F662D36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93912" y="6332538"/>
            <a:ext cx="523875" cy="247650"/>
          </a:xfrm>
        </p:spPr>
        <p:txBody>
          <a:bodyPr/>
          <a:lstStyle/>
          <a:p>
            <a:pPr rtl="0"/>
            <a:fld id="{294A09A9-5501-47C1-A89A-A340965A2BE2}" type="slidenum">
              <a:rPr lang="it-IT" noProof="0" smtClean="0"/>
              <a:pPr rtl="0"/>
              <a:t>35</a:t>
            </a:fld>
            <a:endParaRPr lang="it-IT" noProof="0" dirty="0"/>
          </a:p>
        </p:txBody>
      </p:sp>
      <p:pic>
        <p:nvPicPr>
          <p:cNvPr id="20" name="Immagine 19" descr="Immagine che contiene testo, schermata, logo&#10;&#10;Descrizione generata automaticamente">
            <a:extLst>
              <a:ext uri="{FF2B5EF4-FFF2-40B4-BE49-F238E27FC236}">
                <a16:creationId xmlns:a16="http://schemas.microsoft.com/office/drawing/2014/main" id="{8F8E1442-E804-3085-316F-4AC7AF024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745" y="380999"/>
            <a:ext cx="3519568" cy="4974475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C589017-BD11-FE7F-23EA-A17693379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13" y="2021232"/>
            <a:ext cx="1749373" cy="17493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32764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Riepilogo</a:t>
            </a:r>
          </a:p>
        </p:txBody>
      </p:sp>
      <p:sp>
        <p:nvSpPr>
          <p:cNvPr id="45" name="Segnaposto testo 44">
            <a:extLst>
              <a:ext uri="{FF2B5EF4-FFF2-40B4-BE49-F238E27FC236}">
                <a16:creationId xmlns:a16="http://schemas.microsoft.com/office/drawing/2014/main" id="{803A1E73-C790-447A-974F-B3ADB50149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it-IT" dirty="0"/>
              <a:t>Autoformazione</a:t>
            </a:r>
          </a:p>
        </p:txBody>
      </p:sp>
      <p:sp>
        <p:nvSpPr>
          <p:cNvPr id="44" name="Segnaposto testo 43">
            <a:extLst>
              <a:ext uri="{FF2B5EF4-FFF2-40B4-BE49-F238E27FC236}">
                <a16:creationId xmlns:a16="http://schemas.microsoft.com/office/drawing/2014/main" id="{906E4DF9-127F-4650-8BAA-2521A37885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730154"/>
          </a:xfrm>
        </p:spPr>
        <p:txBody>
          <a:bodyPr rtlCol="0"/>
          <a:lstStyle/>
          <a:p>
            <a:pPr rtl="0"/>
            <a:r>
              <a:rPr lang="it-IT" dirty="0"/>
              <a:t>Assicurare a tutti la possibilità di formarsi compatibilmente con le esigenze lavorative e familiari.</a:t>
            </a:r>
          </a:p>
        </p:txBody>
      </p:sp>
      <p:sp>
        <p:nvSpPr>
          <p:cNvPr id="47" name="Segnaposto testo 46">
            <a:extLst>
              <a:ext uri="{FF2B5EF4-FFF2-40B4-BE49-F238E27FC236}">
                <a16:creationId xmlns:a16="http://schemas.microsoft.com/office/drawing/2014/main" id="{DDA232CE-EB44-41DD-920C-AEDD5C33D2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it-IT" dirty="0"/>
              <a:t>Formazione di qualità</a:t>
            </a:r>
          </a:p>
        </p:txBody>
      </p:sp>
      <p:sp>
        <p:nvSpPr>
          <p:cNvPr id="46" name="Segnaposto testo 45">
            <a:extLst>
              <a:ext uri="{FF2B5EF4-FFF2-40B4-BE49-F238E27FC236}">
                <a16:creationId xmlns:a16="http://schemas.microsoft.com/office/drawing/2014/main" id="{A09D80D2-95FB-43C6-96F8-7EF7737C28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5"/>
            <a:ext cx="4838700" cy="741085"/>
          </a:xfrm>
        </p:spPr>
        <p:txBody>
          <a:bodyPr rtlCol="0"/>
          <a:lstStyle/>
          <a:p>
            <a:pPr rtl="0"/>
            <a:r>
              <a:rPr lang="it-IT" dirty="0"/>
              <a:t>Materiali e strumenti di formazioni mirati e supporto efficace ai corsisti per la loro crescita personale, culturale e professionale.</a:t>
            </a:r>
          </a:p>
        </p:txBody>
      </p:sp>
      <p:sp>
        <p:nvSpPr>
          <p:cNvPr id="49" name="Segnaposto testo 48">
            <a:extLst>
              <a:ext uri="{FF2B5EF4-FFF2-40B4-BE49-F238E27FC236}">
                <a16:creationId xmlns:a16="http://schemas.microsoft.com/office/drawing/2014/main" id="{ED796758-F31D-4250-A439-D6DE9523C8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it-IT" dirty="0"/>
              <a:t>Finalità solidaristiche e proselitismo</a:t>
            </a:r>
          </a:p>
        </p:txBody>
      </p:sp>
      <p:sp>
        <p:nvSpPr>
          <p:cNvPr id="48" name="Segnaposto testo 47">
            <a:extLst>
              <a:ext uri="{FF2B5EF4-FFF2-40B4-BE49-F238E27FC236}">
                <a16:creationId xmlns:a16="http://schemas.microsoft.com/office/drawing/2014/main" id="{CEBFC0C0-C506-47F0-AE21-8A46DB8664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it-IT" dirty="0"/>
              <a:t>Costi ridottissimi per prevenire le speculazioni attivate negli scorsi anni a danno soprattutto dei lavoratori più fragili e avvicinamento al sindacato e alle politiche di contrasto al capitalismo neoliberista.</a:t>
            </a:r>
          </a:p>
        </p:txBody>
      </p:sp>
      <p:sp>
        <p:nvSpPr>
          <p:cNvPr id="51" name="Segnaposto testo 50">
            <a:extLst>
              <a:ext uri="{FF2B5EF4-FFF2-40B4-BE49-F238E27FC236}">
                <a16:creationId xmlns:a16="http://schemas.microsoft.com/office/drawing/2014/main" id="{D582AC9C-B267-4C04-9E50-051DE43353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it-IT" dirty="0"/>
              <a:t>Certificazione</a:t>
            </a:r>
          </a:p>
        </p:txBody>
      </p:sp>
      <p:sp>
        <p:nvSpPr>
          <p:cNvPr id="50" name="Segnaposto testo 49">
            <a:extLst>
              <a:ext uri="{FF2B5EF4-FFF2-40B4-BE49-F238E27FC236}">
                <a16:creationId xmlns:a16="http://schemas.microsoft.com/office/drawing/2014/main" id="{C60A09F8-DA84-487F-81AC-337BE4A9F3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it-IT" dirty="0"/>
              <a:t>Garantire la rispondenza agli standard europei recepiti nella scuola</a:t>
            </a:r>
          </a:p>
        </p:txBody>
      </p:sp>
      <p:sp>
        <p:nvSpPr>
          <p:cNvPr id="53" name="Segnaposto testo 52">
            <a:extLst>
              <a:ext uri="{FF2B5EF4-FFF2-40B4-BE49-F238E27FC236}">
                <a16:creationId xmlns:a16="http://schemas.microsoft.com/office/drawing/2014/main" id="{A1B673DD-4FEC-4191-8446-77B89805FF2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it-IT" dirty="0"/>
              <a:t>Prospettive</a:t>
            </a:r>
          </a:p>
        </p:txBody>
      </p:sp>
      <p:sp>
        <p:nvSpPr>
          <p:cNvPr id="52" name="Segnaposto testo 51">
            <a:extLst>
              <a:ext uri="{FF2B5EF4-FFF2-40B4-BE49-F238E27FC236}">
                <a16:creationId xmlns:a16="http://schemas.microsoft.com/office/drawing/2014/main" id="{1E84004F-53E7-47E5-A493-1980475C42D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it-IT" dirty="0"/>
              <a:t>Maturare un’esperienza attiva di formazione certificata da poter mettere a disposizione di tutti gli iscritti e dei cittadini.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it-IT" smtClean="0"/>
              <a:pPr rtl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38421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otivational Speaking &amp; Team Culture Expertise | SK Rowing">
            <a:extLst>
              <a:ext uri="{FF2B5EF4-FFF2-40B4-BE49-F238E27FC236}">
                <a16:creationId xmlns:a16="http://schemas.microsoft.com/office/drawing/2014/main" id="{55B64AD3-2829-367A-338E-C462E0B56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63041"/>
            <a:ext cx="12191998" cy="539495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</p:spPr>
        <p:txBody>
          <a:bodyPr rtlCol="0" anchor="b">
            <a:normAutofit/>
          </a:bodyPr>
          <a:lstStyle/>
          <a:p>
            <a:pPr rtl="0"/>
            <a:r>
              <a:rPr lang="it-IT" dirty="0"/>
              <a:t>Grazie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1179FF96-832E-73D3-382B-8796318608F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193943" y="93985"/>
            <a:ext cx="1145880" cy="1258560"/>
          </a:xfrm>
          <a:prstGeom prst="rect">
            <a:avLst/>
          </a:prstGeom>
          <a:ln w="0">
            <a:noFill/>
          </a:ln>
        </p:spPr>
      </p:pic>
      <p:pic>
        <p:nvPicPr>
          <p:cNvPr id="7172" name="Picture 4" descr="Flc – Scuola università ricerca">
            <a:extLst>
              <a:ext uri="{FF2B5EF4-FFF2-40B4-BE49-F238E27FC236}">
                <a16:creationId xmlns:a16="http://schemas.microsoft.com/office/drawing/2014/main" id="{AF283E53-6D8F-44AC-2B5A-E47D4939E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360" y="-303530"/>
            <a:ext cx="2053590" cy="205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677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gCompEdu - Scuola futura - PNRR">
            <a:extLst>
              <a:ext uri="{FF2B5EF4-FFF2-40B4-BE49-F238E27FC236}">
                <a16:creationId xmlns:a16="http://schemas.microsoft.com/office/drawing/2014/main" id="{F8DC6781-E142-C982-F69B-5E90362C60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89653" y="381000"/>
            <a:ext cx="4890052" cy="265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6966787-E84D-16A7-0168-E0207A1F3720}"/>
              </a:ext>
            </a:extLst>
          </p:cNvPr>
          <p:cNvSpPr txBox="1"/>
          <p:nvPr/>
        </p:nvSpPr>
        <p:spPr>
          <a:xfrm>
            <a:off x="4832215" y="3510489"/>
            <a:ext cx="610897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Inter"/>
              </a:rPr>
              <a:t>Inoltre, la versione </a:t>
            </a:r>
            <a:r>
              <a:rPr lang="it-IT" sz="1800" b="0" i="0" u="none" strike="noStrike" baseline="0" dirty="0" err="1">
                <a:solidFill>
                  <a:srgbClr val="000000"/>
                </a:solidFill>
                <a:latin typeface="Inter"/>
              </a:rPr>
              <a:t>DigComp</a:t>
            </a:r>
            <a:r>
              <a:rPr lang="it-IT" sz="1800" dirty="0" err="1">
                <a:solidFill>
                  <a:srgbClr val="000000"/>
                </a:solidFill>
                <a:latin typeface="Inter"/>
              </a:rPr>
              <a:t>Edu</a:t>
            </a:r>
            <a:r>
              <a:rPr lang="it-IT" sz="1800" dirty="0">
                <a:solidFill>
                  <a:srgbClr val="000000"/>
                </a:solidFill>
                <a:latin typeface="Inter"/>
              </a:rPr>
              <a:t> redatta per il personale docente è disponibile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Inter"/>
              </a:rPr>
              <a:t>sul sito della </a:t>
            </a:r>
            <a:r>
              <a:rPr lang="it-IT" sz="1800" b="0" i="0" u="none" strike="noStrike" baseline="0" dirty="0">
                <a:solidFill>
                  <a:srgbClr val="3BA0F4"/>
                </a:solidFill>
                <a:latin typeface="Inter"/>
              </a:rPr>
              <a:t>Commissione Europea</a:t>
            </a:r>
            <a:r>
              <a:rPr lang="it-IT" sz="1800" dirty="0">
                <a:solidFill>
                  <a:srgbClr val="000000"/>
                </a:solidFill>
                <a:latin typeface="Inter"/>
              </a:rPr>
              <a:t>,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Inter"/>
              </a:rPr>
              <a:t>sul sito di </a:t>
            </a:r>
            <a:r>
              <a:rPr lang="it-IT" sz="1800" b="0" i="0" u="none" strike="noStrike" baseline="0" dirty="0">
                <a:solidFill>
                  <a:srgbClr val="3BA0F4"/>
                </a:solidFill>
                <a:latin typeface="Inter"/>
              </a:rPr>
              <a:t>Scuola Futura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Inter"/>
              </a:rPr>
              <a:t> e nel </a:t>
            </a:r>
            <a:r>
              <a:rPr lang="it-IT" sz="1800" b="0" i="0" u="none" strike="noStrike" baseline="0" dirty="0">
                <a:solidFill>
                  <a:srgbClr val="3BA0F4"/>
                </a:solidFill>
                <a:latin typeface="Inter"/>
              </a:rPr>
              <a:t>documento redatto dal Consiglio Nazionale delle Ricerche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Inter"/>
              </a:rPr>
              <a:t>.</a:t>
            </a:r>
          </a:p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Inter"/>
              </a:rPr>
              <a:t>(v. anche il </a:t>
            </a:r>
            <a:r>
              <a:rPr lang="it-IT" sz="1800" b="1" i="0" u="none" strike="noStrike" baseline="0" dirty="0">
                <a:solidFill>
                  <a:srgbClr val="3BA0F4"/>
                </a:solidFill>
                <a:latin typeface="Inter"/>
              </a:rPr>
              <a:t>Decreto Ministeriale n° 66/2023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Inter"/>
              </a:rPr>
              <a:t>- </a:t>
            </a:r>
            <a:r>
              <a:rPr lang="it-IT" sz="1800" b="0" i="1" u="none" strike="noStrike" baseline="0" dirty="0">
                <a:solidFill>
                  <a:srgbClr val="000000"/>
                </a:solidFill>
                <a:latin typeface="Inter"/>
              </a:rPr>
              <a:t>Didattica digitale integrata e formazione alla transizione digitale per il personale scolastico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Inter"/>
              </a:rPr>
              <a:t>- che prevede che tutto il personale scolastico debba essere formato sulle competenze digitali, "in coerenza con i quadri di riferimento europei [...] </a:t>
            </a:r>
            <a:r>
              <a:rPr lang="it-IT" sz="1800" b="0" i="0" u="none" strike="noStrike" baseline="0" dirty="0" err="1">
                <a:solidFill>
                  <a:srgbClr val="000000"/>
                </a:solidFill>
                <a:latin typeface="Inter"/>
              </a:rPr>
              <a:t>DigComp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Inter"/>
              </a:rPr>
              <a:t> 2.2 e </a:t>
            </a:r>
            <a:r>
              <a:rPr lang="it-IT" sz="1800" b="0" i="0" u="none" strike="noStrike" baseline="0" dirty="0" err="1">
                <a:solidFill>
                  <a:srgbClr val="000000"/>
                </a:solidFill>
                <a:latin typeface="Inter"/>
              </a:rPr>
              <a:t>DigCompEdu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Inter"/>
              </a:rPr>
              <a:t>".)</a:t>
            </a:r>
            <a:endParaRPr lang="it-IT" dirty="0"/>
          </a:p>
        </p:txBody>
      </p:sp>
      <p:sp>
        <p:nvSpPr>
          <p:cNvPr id="8" name="Titolo 2">
            <a:extLst>
              <a:ext uri="{FF2B5EF4-FFF2-40B4-BE49-F238E27FC236}">
                <a16:creationId xmlns:a16="http://schemas.microsoft.com/office/drawing/2014/main" id="{984FCC54-F475-811B-E44F-4FE98B326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136" y="3037026"/>
            <a:ext cx="2506317" cy="610863"/>
          </a:xfrm>
        </p:spPr>
        <p:txBody>
          <a:bodyPr rtlCol="0"/>
          <a:lstStyle/>
          <a:p>
            <a:pPr rtl="0"/>
            <a:r>
              <a:rPr lang="it-IT" dirty="0" err="1">
                <a:latin typeface="+mj-lt"/>
              </a:rPr>
              <a:t>DigCompEdu</a:t>
            </a:r>
            <a:endParaRPr lang="it-IT" dirty="0">
              <a:latin typeface="+mj-lt"/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D9F934D7-C778-212E-17DE-D2CD913E8BE7}"/>
              </a:ext>
            </a:extLst>
          </p:cNvPr>
          <p:cNvCxnSpPr>
            <a:cxnSpLocks/>
          </p:cNvCxnSpPr>
          <p:nvPr/>
        </p:nvCxnSpPr>
        <p:spPr>
          <a:xfrm>
            <a:off x="950810" y="3725689"/>
            <a:ext cx="1908000" cy="0"/>
          </a:xfrm>
          <a:prstGeom prst="line">
            <a:avLst/>
          </a:prstGeom>
          <a:ln w="952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035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704A28-E62C-2E4A-A2A4-AD85CB612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Il percorso formativo</a:t>
            </a:r>
          </a:p>
        </p:txBody>
      </p:sp>
      <p:pic>
        <p:nvPicPr>
          <p:cNvPr id="20" name="Segnaposto immagine 19">
            <a:extLst>
              <a:ext uri="{FF2B5EF4-FFF2-40B4-BE49-F238E27FC236}">
                <a16:creationId xmlns:a16="http://schemas.microsoft.com/office/drawing/2014/main" id="{12F007AF-B3B3-4BBC-9990-D46E31738B7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566" y="893528"/>
            <a:ext cx="11227978" cy="5964472"/>
          </a:xfr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4D6EE753-BEBB-4348-896E-73627FDDC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00100" y="19772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B99A86B-1BCA-9170-2A2D-C30B51D815B9}"/>
              </a:ext>
            </a:extLst>
          </p:cNvPr>
          <p:cNvSpPr txBox="1"/>
          <p:nvPr/>
        </p:nvSpPr>
        <p:spPr>
          <a:xfrm>
            <a:off x="7429500" y="893528"/>
            <a:ext cx="4056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La formazione implica i raggiungimento di competenze e abilità  che sono dettagliate nel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  <a:hlinkClick r:id="rId4"/>
              </a:rPr>
              <a:t>syllabus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hlinkClick r:id="rId4"/>
              </a:rPr>
              <a:t> di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  <a:hlinkClick r:id="rId4"/>
              </a:rPr>
              <a:t>DigComp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hlinkClick r:id="rId4"/>
              </a:rPr>
              <a:t> 2.2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2499FAF-F124-9E0B-8687-EE80F2EFFBB6}"/>
              </a:ext>
            </a:extLst>
          </p:cNvPr>
          <p:cNvSpPr txBox="1"/>
          <p:nvPr/>
        </p:nvSpPr>
        <p:spPr>
          <a:xfrm>
            <a:off x="775252" y="1123123"/>
            <a:ext cx="4562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bg1"/>
                </a:solidFill>
                <a:latin typeface="+mj-lt"/>
              </a:rPr>
              <a:t>Il percorso formativo</a:t>
            </a:r>
          </a:p>
        </p:txBody>
      </p:sp>
    </p:spTree>
    <p:extLst>
      <p:ext uri="{BB962C8B-B14F-4D97-AF65-F5344CB8AC3E}">
        <p14:creationId xmlns:p14="http://schemas.microsoft.com/office/powerpoint/2010/main" val="2105465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Subtitle 2">
            <a:extLst>
              <a:ext uri="{FF2B5EF4-FFF2-40B4-BE49-F238E27FC236}">
                <a16:creationId xmlns:a16="http://schemas.microsoft.com/office/drawing/2014/main" id="{86945601-895B-60FE-C476-5DCE14B52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2294136"/>
          </a:xfrm>
        </p:spPr>
        <p:txBody>
          <a:bodyPr>
            <a:noAutofit/>
          </a:bodyPr>
          <a:lstStyle/>
          <a:p>
            <a:r>
              <a:rPr lang="it-IT" sz="1800" dirty="0">
                <a:latin typeface="Inter"/>
              </a:rPr>
              <a:t>Le prime 3 aree - </a:t>
            </a:r>
            <a:r>
              <a:rPr lang="it-IT" sz="1800" i="1" dirty="0">
                <a:latin typeface="Inter"/>
              </a:rPr>
              <a:t>Alfabetizzazione su informazioni e dati, Comunicazione e collaborazione, Creazione di contenuti digitali</a:t>
            </a:r>
            <a:r>
              <a:rPr lang="it-IT" sz="1800" dirty="0">
                <a:latin typeface="Inter"/>
              </a:rPr>
              <a:t> - “riguardano competenze riconducibili ad attività e usi specifici.»</a:t>
            </a:r>
          </a:p>
          <a:p>
            <a:r>
              <a:rPr lang="it-IT" sz="1800" dirty="0">
                <a:latin typeface="Inter"/>
              </a:rPr>
              <a:t>Le aree 4 e 5 - </a:t>
            </a:r>
            <a:r>
              <a:rPr lang="it-IT" sz="1800" i="1" dirty="0">
                <a:latin typeface="Inter"/>
              </a:rPr>
              <a:t>Sicurezza e </a:t>
            </a:r>
            <a:r>
              <a:rPr lang="it-IT" sz="1800" i="1" dirty="0" err="1">
                <a:latin typeface="Inter"/>
              </a:rPr>
              <a:t>Problem</a:t>
            </a:r>
            <a:r>
              <a:rPr lang="it-IT" sz="1800" i="1" dirty="0">
                <a:latin typeface="Inter"/>
              </a:rPr>
              <a:t> solving</a:t>
            </a:r>
            <a:r>
              <a:rPr lang="it-IT" sz="1800" dirty="0">
                <a:latin typeface="Inter"/>
              </a:rPr>
              <a:t> - sono invece “trasversali” in quanto si applicano a qualsiasi tipo di attività svolta attraverso mezzi digitali.</a:t>
            </a:r>
            <a:endParaRPr lang="en-US" sz="1800" dirty="0">
              <a:latin typeface="Inter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DCAAE1CD-0863-43B4-F954-D1FCAF44F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</p:spPr>
        <p:txBody>
          <a:bodyPr anchor="b">
            <a:normAutofit/>
          </a:bodyPr>
          <a:lstStyle/>
          <a:p>
            <a:r>
              <a:rPr lang="it-IT" sz="3100" dirty="0"/>
              <a:t>Le aree di competenza</a:t>
            </a:r>
          </a:p>
        </p:txBody>
      </p:sp>
      <p:pic>
        <p:nvPicPr>
          <p:cNvPr id="4102" name="Picture 6" descr="📚 Novità DigComp 2.2 in italiano da scaricare. Presentazione del MIM  competenze e curricoli digitali e dei cittadini. Cosa cambia per la Scuola  e le linee guida - InFormaWeb.IT">
            <a:extLst>
              <a:ext uri="{FF2B5EF4-FFF2-40B4-BE49-F238E27FC236}">
                <a16:creationId xmlns:a16="http://schemas.microsoft.com/office/drawing/2014/main" id="{4A98EC31-55A9-4181-7706-9400363695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5"/>
          <a:stretch/>
        </p:blipFill>
        <p:spPr bwMode="auto">
          <a:xfrm>
            <a:off x="2341" y="1899193"/>
            <a:ext cx="6836203" cy="292768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489081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20771CAC-6B3B-D534-274A-E90AF29A2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</p:spPr>
        <p:txBody>
          <a:bodyPr anchor="b">
            <a:normAutofit/>
          </a:bodyPr>
          <a:lstStyle/>
          <a:p>
            <a:r>
              <a:rPr lang="it-IT" dirty="0"/>
              <a:t>Le competenze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BBEE1C6-52CE-B0A0-D95E-F6C1BD7AF2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1728160"/>
          </a:xfrm>
        </p:spPr>
        <p:txBody>
          <a:bodyPr/>
          <a:lstStyle/>
          <a:p>
            <a:r>
              <a:rPr lang="it-IT" sz="1800" dirty="0">
                <a:latin typeface="Inter"/>
              </a:rPr>
              <a:t>Le competenze sono descritte come una combinazione di </a:t>
            </a:r>
            <a:r>
              <a:rPr lang="it-IT" sz="1800" b="1" dirty="0">
                <a:latin typeface="Inter"/>
              </a:rPr>
              <a:t>conoscenze, abilità e atteggiamenti</a:t>
            </a:r>
            <a:r>
              <a:rPr lang="it-IT" sz="1800" dirty="0">
                <a:latin typeface="Inter"/>
              </a:rPr>
              <a:t>, in altre parole, sono composte da concetti e fatti (</a:t>
            </a:r>
            <a:r>
              <a:rPr lang="it-IT" sz="1800" i="1" dirty="0">
                <a:latin typeface="Inter"/>
              </a:rPr>
              <a:t>la conoscenza</a:t>
            </a:r>
            <a:r>
              <a:rPr lang="it-IT" sz="1800" dirty="0">
                <a:latin typeface="Inter"/>
              </a:rPr>
              <a:t>), abilità (</a:t>
            </a:r>
            <a:r>
              <a:rPr lang="it-IT" sz="1800" i="1" dirty="0">
                <a:latin typeface="Inter"/>
              </a:rPr>
              <a:t>capacità di portare a termine processi</a:t>
            </a:r>
            <a:r>
              <a:rPr lang="it-IT" sz="1800" dirty="0">
                <a:latin typeface="Inter"/>
              </a:rPr>
              <a:t>) e atteggiamenti (</a:t>
            </a:r>
            <a:r>
              <a:rPr lang="it-IT" sz="1800" i="1" dirty="0">
                <a:latin typeface="Inter"/>
              </a:rPr>
              <a:t>disposizioni, </a:t>
            </a:r>
            <a:r>
              <a:rPr lang="it-IT" sz="1800" i="1" dirty="0" err="1">
                <a:latin typeface="Inter"/>
              </a:rPr>
              <a:t>mindset</a:t>
            </a:r>
            <a:r>
              <a:rPr lang="it-IT" sz="1800" i="1" dirty="0">
                <a:latin typeface="Inter"/>
              </a:rPr>
              <a:t> to act</a:t>
            </a:r>
            <a:r>
              <a:rPr lang="it-IT" sz="1800" dirty="0">
                <a:latin typeface="Inter"/>
              </a:rPr>
              <a:t>).</a:t>
            </a:r>
            <a:endParaRPr lang="en-US" sz="1800" dirty="0">
              <a:latin typeface="Inter"/>
            </a:endParaRP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7EA17DE7-A713-41AA-563C-BA744E7D31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294A09A9-5501-47C1-A89A-A340965A2BE2}" type="slidenum">
              <a:rPr lang="it-IT" noProof="0" smtClean="0"/>
              <a:pPr rtl="0">
                <a:spcAft>
                  <a:spcPts val="600"/>
                </a:spcAft>
              </a:pPr>
              <a:t>7</a:t>
            </a:fld>
            <a:endParaRPr lang="it-IT" noProof="0"/>
          </a:p>
        </p:txBody>
      </p:sp>
      <p:pic>
        <p:nvPicPr>
          <p:cNvPr id="9" name="Immagine 8" descr="Immagine che contiene testo, lettera, schermata">
            <a:extLst>
              <a:ext uri="{FF2B5EF4-FFF2-40B4-BE49-F238E27FC236}">
                <a16:creationId xmlns:a16="http://schemas.microsoft.com/office/drawing/2014/main" id="{801B525B-BD47-2E14-D385-6F209FB733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1798" y="1264062"/>
            <a:ext cx="6596974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49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A5C6BC0-CC14-006B-2DD0-4648D5A41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2012034"/>
          </a:xfrm>
        </p:spPr>
        <p:txBody>
          <a:bodyPr>
            <a:noAutofit/>
          </a:bodyPr>
          <a:lstStyle/>
          <a:p>
            <a:r>
              <a:rPr lang="it-IT" sz="1800" dirty="0">
                <a:latin typeface="Inter"/>
              </a:rPr>
              <a:t>Il percorso formativo prevede l’utilizzo prevalente delle applicazioni e soluzioni tecnologiche Google.</a:t>
            </a:r>
          </a:p>
          <a:p>
            <a:r>
              <a:rPr lang="it-IT" sz="1800" dirty="0">
                <a:latin typeface="Inter"/>
              </a:rPr>
              <a:t>La scelta scaturisce dalla constatazione che le scuole italiane già utilizzano su larga scala la G-Suite per la didattica e che i tools di Google sono integrabili facilmente con altri (MO e LO).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A4B27DC-BF3F-A17D-2374-00494269A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Gli strumenti</a:t>
            </a:r>
          </a:p>
        </p:txBody>
      </p:sp>
      <p:pic>
        <p:nvPicPr>
          <p:cNvPr id="5122" name="Picture 2" descr="Le novità di Google Workspace for Education - Didattica Innovativa">
            <a:extLst>
              <a:ext uri="{FF2B5EF4-FFF2-40B4-BE49-F238E27FC236}">
                <a16:creationId xmlns:a16="http://schemas.microsoft.com/office/drawing/2014/main" id="{CCFAE6CA-252F-F036-2F93-E13A57D941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8" r="9053"/>
          <a:stretch/>
        </p:blipFill>
        <p:spPr bwMode="auto">
          <a:xfrm>
            <a:off x="381000" y="3076575"/>
            <a:ext cx="6322141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pp Aziendali e Strumenti di Produttività | Google Workspace">
            <a:extLst>
              <a:ext uri="{FF2B5EF4-FFF2-40B4-BE49-F238E27FC236}">
                <a16:creationId xmlns:a16="http://schemas.microsoft.com/office/drawing/2014/main" id="{5EC31960-32CB-6693-53FF-95A893C71B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5471" y="942975"/>
            <a:ext cx="4876800" cy="78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054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AD4CEE4-23E4-B92D-84F2-783DA6A4A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</p:spPr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piattaforme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32A1C7F-03F1-52DD-3724-E034AA134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</p:spPr>
        <p:txBody>
          <a:bodyPr/>
          <a:lstStyle/>
          <a:p>
            <a:r>
              <a:rPr lang="en-US" dirty="0">
                <a:solidFill>
                  <a:srgbClr val="7CA655"/>
                </a:solidFill>
              </a:rPr>
              <a:t>La </a:t>
            </a:r>
            <a:r>
              <a:rPr lang="it-IT" dirty="0">
                <a:solidFill>
                  <a:srgbClr val="7CA655"/>
                </a:solidFill>
              </a:rPr>
              <a:t>piattaforma</a:t>
            </a:r>
            <a:r>
              <a:rPr lang="en-US" dirty="0">
                <a:solidFill>
                  <a:srgbClr val="7CA655"/>
                </a:solidFill>
              </a:rPr>
              <a:t> di </a:t>
            </a:r>
            <a:r>
              <a:rPr lang="en-US" dirty="0" err="1">
                <a:solidFill>
                  <a:srgbClr val="7CA655"/>
                </a:solidFill>
              </a:rPr>
              <a:t>Proteo</a:t>
            </a:r>
            <a:r>
              <a:rPr lang="en-US" dirty="0">
                <a:solidFill>
                  <a:srgbClr val="7CA655"/>
                </a:solidFill>
              </a:rPr>
              <a:t> Fare Sapere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7BFF1B1-B86C-17F4-9EE5-AAD6FED0CF2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</p:spPr>
        <p:txBody>
          <a:bodyPr/>
          <a:lstStyle/>
          <a:p>
            <a:r>
              <a:rPr lang="en-US" dirty="0" err="1"/>
              <a:t>L’interfaccia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piattaforma</a:t>
            </a:r>
            <a:endParaRPr lang="en-US" dirty="0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4DD904C4-0835-8945-A262-E44E0AC32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682409"/>
            <a:ext cx="4827178" cy="3017995"/>
          </a:xfrm>
        </p:spPr>
        <p:txBody>
          <a:bodyPr>
            <a:noAutofit/>
          </a:bodyPr>
          <a:lstStyle/>
          <a:p>
            <a:r>
              <a:rPr lang="it-IT" sz="1800" dirty="0">
                <a:latin typeface="Inter"/>
              </a:rPr>
              <a:t>L’accesso al corso di formazione avverrà attraverso la piattaforma di formazione di Proteo Fare Sapere.</a:t>
            </a:r>
          </a:p>
          <a:p>
            <a:r>
              <a:rPr lang="it-IT" sz="1800" dirty="0">
                <a:latin typeface="Inter"/>
              </a:rPr>
              <a:t>L’iscrizione avverrà tramite un modulo Google condiviso tra Proteo Nazionale e Skill on Line.</a:t>
            </a:r>
          </a:p>
          <a:p>
            <a:r>
              <a:rPr lang="it-IT" sz="1800" dirty="0">
                <a:latin typeface="Inter"/>
              </a:rPr>
              <a:t>Proteo invierà via email agli iscritti i dati di accesso alla propria piattaforma di formazione.</a:t>
            </a:r>
          </a:p>
          <a:p>
            <a:r>
              <a:rPr lang="it-IT" sz="1800" dirty="0">
                <a:latin typeface="Inter"/>
              </a:rPr>
              <a:t>Proteo fornirà l’assistenza per l’accesso alla sua piattaforma e all’uso </a:t>
            </a:r>
            <a:r>
              <a:rPr lang="it-IT" sz="1800">
                <a:latin typeface="Inter"/>
              </a:rPr>
              <a:t>della stessa</a:t>
            </a:r>
            <a:r>
              <a:rPr lang="it-IT" sz="1800" dirty="0">
                <a:latin typeface="Inter"/>
              </a:rPr>
              <a:t>.</a:t>
            </a:r>
          </a:p>
          <a:p>
            <a:endParaRPr lang="it-IT" sz="1800" dirty="0">
              <a:latin typeface="Inter"/>
            </a:endParaRPr>
          </a:p>
        </p:txBody>
      </p:sp>
      <p:pic>
        <p:nvPicPr>
          <p:cNvPr id="9" name="Segnaposto immagine 8">
            <a:extLst>
              <a:ext uri="{FF2B5EF4-FFF2-40B4-BE49-F238E27FC236}">
                <a16:creationId xmlns:a16="http://schemas.microsoft.com/office/drawing/2014/main" id="{E9072097-A0A8-230B-01E0-7BC0C1411E3D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699" y="2641973"/>
            <a:ext cx="5190203" cy="2932915"/>
          </a:xfrm>
          <a:noFill/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8FCF26-79E3-8501-A1D5-B4BDC95FF2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 anchor="t">
            <a:normAutofit/>
          </a:bodyPr>
          <a:lstStyle/>
          <a:p>
            <a:pPr rtl="0">
              <a:spcAft>
                <a:spcPts val="600"/>
              </a:spcAft>
            </a:pPr>
            <a:fld id="{294A09A9-5501-47C1-A89A-A340965A2BE2}" type="slidenum">
              <a:rPr lang="it-IT" noProof="0" smtClean="0"/>
              <a:pPr rtl="0">
                <a:spcAft>
                  <a:spcPts val="600"/>
                </a:spcAft>
              </a:pPr>
              <a:t>9</a:t>
            </a:fld>
            <a:endParaRPr lang="it-IT" noProof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79A2BF3-DEAF-B20C-E02C-2742E8E50C42}"/>
              </a:ext>
            </a:extLst>
          </p:cNvPr>
          <p:cNvSpPr txBox="1"/>
          <p:nvPr/>
        </p:nvSpPr>
        <p:spPr>
          <a:xfrm>
            <a:off x="6196267" y="5545392"/>
            <a:ext cx="5937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"/>
            <a:r>
              <a:rPr lang="it-IT" sz="1800" kern="0" dirty="0">
                <a:solidFill>
                  <a:srgbClr val="7CA655"/>
                </a:solidFill>
                <a:effectLst/>
                <a:latin typeface="+mj-lt"/>
                <a:ea typeface="Trebuchet MS" panose="020B0603020202020204" pitchFamily="34" charset="0"/>
                <a:cs typeface="Trebuchet MS" panose="020B0603020202020204" pitchFamily="34" charset="0"/>
              </a:rPr>
              <a:t>Requisiti</a:t>
            </a:r>
            <a:r>
              <a:rPr lang="it-IT" sz="1800" kern="0" spc="10" dirty="0">
                <a:solidFill>
                  <a:srgbClr val="7CA655"/>
                </a:solidFill>
                <a:effectLst/>
                <a:latin typeface="+mj-lt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it-IT" sz="1800" kern="0" dirty="0">
                <a:solidFill>
                  <a:srgbClr val="7CA655"/>
                </a:solidFill>
                <a:effectLst/>
                <a:latin typeface="+mj-lt"/>
                <a:ea typeface="Trebuchet MS" panose="020B0603020202020204" pitchFamily="34" charset="0"/>
                <a:cs typeface="Trebuchet MS" panose="020B0603020202020204" pitchFamily="34" charset="0"/>
              </a:rPr>
              <a:t>Hardware</a:t>
            </a:r>
            <a:r>
              <a:rPr lang="it-IT" sz="1800" kern="0" spc="15" dirty="0">
                <a:solidFill>
                  <a:srgbClr val="7CA655"/>
                </a:solidFill>
                <a:effectLst/>
                <a:latin typeface="+mj-lt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it-IT" sz="1800" kern="0" dirty="0">
                <a:solidFill>
                  <a:srgbClr val="7CA655"/>
                </a:solidFill>
                <a:effectLst/>
                <a:latin typeface="+mj-lt"/>
                <a:ea typeface="Trebuchet MS" panose="020B0603020202020204" pitchFamily="34" charset="0"/>
                <a:cs typeface="Trebuchet MS" panose="020B0603020202020204" pitchFamily="34" charset="0"/>
              </a:rPr>
              <a:t>e</a:t>
            </a:r>
            <a:r>
              <a:rPr lang="it-IT" sz="1800" kern="0" spc="15" dirty="0">
                <a:solidFill>
                  <a:srgbClr val="7CA655"/>
                </a:solidFill>
                <a:effectLst/>
                <a:latin typeface="+mj-lt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it-IT" sz="1800" kern="0" dirty="0">
                <a:solidFill>
                  <a:srgbClr val="7CA655"/>
                </a:solidFill>
                <a:effectLst/>
                <a:latin typeface="+mj-lt"/>
                <a:ea typeface="Trebuchet MS" panose="020B0603020202020204" pitchFamily="34" charset="0"/>
                <a:cs typeface="Trebuchet MS" panose="020B0603020202020204" pitchFamily="34" charset="0"/>
              </a:rPr>
              <a:t>Software</a:t>
            </a:r>
            <a:r>
              <a:rPr lang="it-IT" sz="1800" kern="0" spc="15" dirty="0">
                <a:solidFill>
                  <a:srgbClr val="7CA655"/>
                </a:solidFill>
                <a:effectLst/>
                <a:latin typeface="+mj-lt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it-IT" sz="1800" kern="0" dirty="0">
                <a:solidFill>
                  <a:srgbClr val="7CA655"/>
                </a:solidFill>
                <a:effectLst/>
                <a:latin typeface="+mj-lt"/>
                <a:ea typeface="Trebuchet MS" panose="020B0603020202020204" pitchFamily="34" charset="0"/>
                <a:cs typeface="Trebuchet MS" panose="020B0603020202020204" pitchFamily="34" charset="0"/>
              </a:rPr>
              <a:t>per</a:t>
            </a:r>
            <a:r>
              <a:rPr lang="it-IT" sz="1800" kern="0" spc="15" dirty="0">
                <a:solidFill>
                  <a:srgbClr val="7CA655"/>
                </a:solidFill>
                <a:effectLst/>
                <a:latin typeface="+mj-lt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it-IT" sz="1800" kern="0" dirty="0">
                <a:solidFill>
                  <a:srgbClr val="7CA655"/>
                </a:solidFill>
                <a:effectLst/>
                <a:latin typeface="+mj-lt"/>
                <a:ea typeface="Trebuchet MS" panose="020B0603020202020204" pitchFamily="34" charset="0"/>
                <a:cs typeface="Trebuchet MS" panose="020B0603020202020204" pitchFamily="34" charset="0"/>
              </a:rPr>
              <a:t>il</a:t>
            </a:r>
            <a:r>
              <a:rPr lang="it-IT" sz="1800" kern="0" spc="15" dirty="0">
                <a:solidFill>
                  <a:srgbClr val="7CA655"/>
                </a:solidFill>
                <a:effectLst/>
                <a:latin typeface="+mj-lt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it-IT" sz="1800" kern="0" dirty="0">
                <a:solidFill>
                  <a:srgbClr val="7CA655"/>
                </a:solidFill>
                <a:effectLst/>
                <a:latin typeface="+mj-lt"/>
                <a:ea typeface="Trebuchet MS" panose="020B0603020202020204" pitchFamily="34" charset="0"/>
                <a:cs typeface="Trebuchet MS" panose="020B0603020202020204" pitchFamily="34" charset="0"/>
              </a:rPr>
              <a:t>corso</a:t>
            </a:r>
            <a:r>
              <a:rPr lang="it-IT" sz="1800" kern="0" spc="15" dirty="0">
                <a:solidFill>
                  <a:srgbClr val="7CA655"/>
                </a:solidFill>
                <a:effectLst/>
                <a:latin typeface="+mj-lt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it-IT" sz="1800" kern="0" dirty="0">
                <a:solidFill>
                  <a:srgbClr val="7CA655"/>
                </a:solidFill>
                <a:effectLst/>
                <a:latin typeface="+mj-lt"/>
                <a:ea typeface="Trebuchet MS" panose="020B0603020202020204" pitchFamily="34" charset="0"/>
                <a:cs typeface="Trebuchet MS" panose="020B0603020202020204" pitchFamily="34" charset="0"/>
              </a:rPr>
              <a:t>di</a:t>
            </a:r>
            <a:r>
              <a:rPr lang="it-IT" sz="1800" kern="0" spc="15" dirty="0">
                <a:solidFill>
                  <a:srgbClr val="7CA655"/>
                </a:solidFill>
                <a:effectLst/>
                <a:latin typeface="+mj-lt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it-IT" sz="1800" kern="0" dirty="0">
                <a:solidFill>
                  <a:srgbClr val="7CA655"/>
                </a:solidFill>
                <a:effectLst/>
                <a:latin typeface="+mj-lt"/>
                <a:ea typeface="Trebuchet MS" panose="020B0603020202020204" pitchFamily="34" charset="0"/>
                <a:cs typeface="Trebuchet MS" panose="020B0603020202020204" pitchFamily="34" charset="0"/>
              </a:rPr>
              <a:t>formazione</a:t>
            </a:r>
          </a:p>
          <a:p>
            <a:pPr marL="71755">
              <a:spcBef>
                <a:spcPts val="15"/>
              </a:spcBef>
            </a:pPr>
            <a:r>
              <a:rPr lang="it-IT" sz="180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PC</a:t>
            </a:r>
            <a:r>
              <a:rPr lang="it-IT" sz="1800" spc="35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it-IT" sz="180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Desktop</a:t>
            </a:r>
            <a:r>
              <a:rPr lang="it-IT" spc="40" dirty="0">
                <a:solidFill>
                  <a:schemeClr val="bg1"/>
                </a:solidFill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,</a:t>
            </a:r>
            <a:r>
              <a:rPr lang="it-IT" sz="1800" spc="35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it-IT" sz="180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notebook, tablet o smartphone.</a:t>
            </a:r>
          </a:p>
          <a:p>
            <a:pPr marL="71755">
              <a:spcBef>
                <a:spcPts val="15"/>
              </a:spcBef>
            </a:pPr>
            <a:r>
              <a:rPr lang="it-IT" sz="180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B</a:t>
            </a:r>
            <a:r>
              <a:rPr lang="it-IT" sz="1800" spc="-2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r</a:t>
            </a:r>
            <a:r>
              <a:rPr lang="it-IT" sz="1800" spc="-25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o</a:t>
            </a:r>
            <a:r>
              <a:rPr lang="it-IT" sz="1800" spc="-2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w</a:t>
            </a:r>
            <a:r>
              <a:rPr lang="it-IT" sz="180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ser</a:t>
            </a:r>
            <a:r>
              <a:rPr lang="it-IT" sz="1800" spc="-6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it-IT" sz="180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Internet</a:t>
            </a:r>
            <a:r>
              <a:rPr lang="it-IT" sz="1800" spc="-6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it-IT" sz="180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aggiorn</a:t>
            </a:r>
            <a:r>
              <a:rPr lang="it-IT" sz="1800" spc="-5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a</a:t>
            </a:r>
            <a:r>
              <a:rPr lang="it-IT" sz="1800" spc="-15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t</a:t>
            </a:r>
            <a:r>
              <a:rPr lang="it-IT" sz="180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o</a:t>
            </a:r>
            <a:r>
              <a:rPr lang="it-IT" sz="1800" spc="-6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it-IT" sz="1800" spc="-25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(</a:t>
            </a:r>
            <a:r>
              <a:rPr lang="it-IT" sz="180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Ch</a:t>
            </a:r>
            <a:r>
              <a:rPr lang="it-IT" sz="1800" spc="-2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r</a:t>
            </a:r>
            <a:r>
              <a:rPr lang="it-IT" sz="180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ome,</a:t>
            </a:r>
            <a:r>
              <a:rPr lang="it-IT" sz="1800" spc="-6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it-IT" sz="1800" spc="-2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E</a:t>
            </a:r>
            <a:r>
              <a:rPr lang="it-IT" sz="180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dge,</a:t>
            </a:r>
            <a:r>
              <a:rPr lang="it-IT" sz="1800" spc="-6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it-IT" sz="180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S</a:t>
            </a:r>
            <a:r>
              <a:rPr lang="it-IT" sz="1800" spc="-5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af</a:t>
            </a:r>
            <a:r>
              <a:rPr lang="it-IT" sz="180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ari,</a:t>
            </a:r>
            <a:r>
              <a:rPr lang="it-IT" sz="1800" spc="-6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it-IT" sz="180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Fi</a:t>
            </a:r>
            <a:r>
              <a:rPr lang="it-IT" sz="1800" spc="-2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r</a:t>
            </a:r>
            <a:r>
              <a:rPr lang="it-IT" sz="1800" spc="-1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e</a:t>
            </a:r>
            <a:r>
              <a:rPr lang="it-IT" sz="1800" spc="-2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f</a:t>
            </a:r>
            <a:r>
              <a:rPr lang="it-IT" sz="1800" spc="-3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o</a:t>
            </a:r>
            <a:r>
              <a:rPr lang="it-IT" sz="1800" dirty="0">
                <a:solidFill>
                  <a:schemeClr val="bg1"/>
                </a:solidFill>
                <a:effectLst/>
                <a:latin typeface="Inter"/>
                <a:ea typeface="Trebuchet MS" panose="020B0603020202020204" pitchFamily="34" charset="0"/>
                <a:cs typeface="Trebuchet MS" panose="020B0603020202020204" pitchFamily="34" charset="0"/>
              </a:rPr>
              <a:t>x)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2171640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ta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9129362_TF78853419_Win32" id="{26A8DC41-7521-4E8A-BB40-82DDDF6580CB}" vid="{96196EC2-C392-482E-BF29-9BD12A62668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F21D10-BD83-491A-AAA6-945C2DB1EB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EC1AB0-9704-404D-B6D3-819D938AC55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{757434F3-9719-468B-B63C-3999CCCD0CA0}tf78853419_win32</Template>
  <TotalTime>2844</TotalTime>
  <Words>2328</Words>
  <Application>Microsoft Office PowerPoint</Application>
  <PresentationFormat>Widescreen</PresentationFormat>
  <Paragraphs>205</Paragraphs>
  <Slides>37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5" baseType="lpstr">
      <vt:lpstr>Arial</vt:lpstr>
      <vt:lpstr>Calibri</vt:lpstr>
      <vt:lpstr>Franklin Gothic Book</vt:lpstr>
      <vt:lpstr>Franklin Gothic Demi</vt:lpstr>
      <vt:lpstr>Inter</vt:lpstr>
      <vt:lpstr>Trebuchet MS</vt:lpstr>
      <vt:lpstr>Wingdings</vt:lpstr>
      <vt:lpstr>Personalizzata</vt:lpstr>
      <vt:lpstr>DigComp 2.2. User</vt:lpstr>
      <vt:lpstr>Guida di riferimento</vt:lpstr>
      <vt:lpstr>DigComp 2.2</vt:lpstr>
      <vt:lpstr>DigCompEdu</vt:lpstr>
      <vt:lpstr>Il percorso formativo</vt:lpstr>
      <vt:lpstr>Le aree di competenza</vt:lpstr>
      <vt:lpstr>Le competenze</vt:lpstr>
      <vt:lpstr>Gli strumenti</vt:lpstr>
      <vt:lpstr>Le piattaforme</vt:lpstr>
      <vt:lpstr>Presentazione standard di PowerPoint</vt:lpstr>
      <vt:lpstr>Presentazione standard di PowerPoint</vt:lpstr>
      <vt:lpstr>Le piattaforme</vt:lpstr>
      <vt:lpstr>L’iscrizione al corso e alla piattaforma</vt:lpstr>
      <vt:lpstr>Presentazione standard di PowerPoint</vt:lpstr>
      <vt:lpstr>La dashboard</vt:lpstr>
      <vt:lpstr>Area di studio</vt:lpstr>
      <vt:lpstr>Area di lavoro</vt:lpstr>
      <vt:lpstr>Materiale didattico</vt:lpstr>
      <vt:lpstr>Materiale didattico</vt:lpstr>
      <vt:lpstr>Presentazione standard di PowerPoint</vt:lpstr>
      <vt:lpstr>La navigazione ipertestuale</vt:lpstr>
      <vt:lpstr>Presentazione standard di PowerPoint</vt:lpstr>
      <vt:lpstr>Presentazione standard di PowerPoint</vt:lpstr>
      <vt:lpstr>Presentazione standard di PowerPoint</vt:lpstr>
      <vt:lpstr>L’esame</vt:lpstr>
      <vt:lpstr>La sessione d’esame</vt:lpstr>
      <vt:lpstr>La predisposizione dell’esame</vt:lpstr>
      <vt:lpstr>Invio richiesta d’esame</vt:lpstr>
      <vt:lpstr>Svolgimento dell’esame</vt:lpstr>
      <vt:lpstr>Primo step – livelli di padronanza BASE 1 e BASE 2 (42 domande x 40’) Secondo step – livelli di padronanza INTERMEDIO 3, INTERMEDIO 4, AVANZATO 5 e  AVANZATO 6 (42 domande x 40’) Terzo step – livelli di padronanza ALTAMENTE SPECIALIZZATO 7 e ALTAMENTE SPECIALIZZATO 8 (84 domande x 80’) Se il candidato supera la prima prova, gli verrà inviato un link d’accesso alla seconda, e lo stesso vale per la terza e ultima prova. Queste potranno essere svolte anche in giornate differenti, ma in ogni caso il link sarà valido solo per la data e l’orario indicati nella mail.</vt:lpstr>
      <vt:lpstr>Requisiti tecnici d’esame</vt:lpstr>
      <vt:lpstr>Termine dell’esame</vt:lpstr>
      <vt:lpstr>La certificazione</vt:lpstr>
      <vt:lpstr>La certificazione EDSC DigComp risponde in modo mirato all’iniziativa della Commissione Europea, prevista dall’azione 9 del Piano d’azione per  l’istruzione digitale 2021-2027. EDSC, infatti, sta per European Digital Skills Certificate, per il riconoscimento delle competenze digitali secondo i framework DigCompEdu e DigComp 2.2.  </vt:lpstr>
      <vt:lpstr>La certificazione EDSC DigComp ha durata biennale.  La sua validità può essere rinnovata con un nuovo esame.  Il livello di competenza può essere accresciuto e certificato con un nuovo esame</vt:lpstr>
      <vt:lpstr>Riepilogo</vt:lpstr>
      <vt:lpstr>Grazie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DigComp 2.2. User</dc:title>
  <dc:creator>Alessandro Marra</dc:creator>
  <cp:lastModifiedBy>gianni</cp:lastModifiedBy>
  <cp:revision>15</cp:revision>
  <dcterms:created xsi:type="dcterms:W3CDTF">2023-11-18T08:28:22Z</dcterms:created>
  <dcterms:modified xsi:type="dcterms:W3CDTF">2023-12-06T07:02:40Z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